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handoutMasterIdLst>
    <p:handoutMasterId r:id="rId31"/>
  </p:handoutMasterIdLst>
  <p:sldIdLst>
    <p:sldId id="261" r:id="rId2"/>
    <p:sldId id="289" r:id="rId3"/>
    <p:sldId id="288" r:id="rId4"/>
    <p:sldId id="293" r:id="rId5"/>
    <p:sldId id="311" r:id="rId6"/>
    <p:sldId id="313" r:id="rId7"/>
    <p:sldId id="309" r:id="rId8"/>
    <p:sldId id="300" r:id="rId9"/>
    <p:sldId id="294" r:id="rId10"/>
    <p:sldId id="295" r:id="rId11"/>
    <p:sldId id="299" r:id="rId12"/>
    <p:sldId id="296" r:id="rId13"/>
    <p:sldId id="297" r:id="rId14"/>
    <p:sldId id="298" r:id="rId15"/>
    <p:sldId id="290" r:id="rId16"/>
    <p:sldId id="286" r:id="rId17"/>
    <p:sldId id="302" r:id="rId18"/>
    <p:sldId id="303" r:id="rId19"/>
    <p:sldId id="292" r:id="rId20"/>
    <p:sldId id="301" r:id="rId21"/>
    <p:sldId id="308" r:id="rId22"/>
    <p:sldId id="291" r:id="rId23"/>
    <p:sldId id="304" r:id="rId24"/>
    <p:sldId id="305" r:id="rId25"/>
    <p:sldId id="306" r:id="rId26"/>
    <p:sldId id="307" r:id="rId27"/>
    <p:sldId id="287"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64950E-BD60-4637-9E7C-C3993FE5EFAB}">
          <p14:sldIdLst>
            <p14:sldId id="261"/>
            <p14:sldId id="289"/>
            <p14:sldId id="288"/>
            <p14:sldId id="293"/>
            <p14:sldId id="311"/>
            <p14:sldId id="313"/>
            <p14:sldId id="309"/>
            <p14:sldId id="300"/>
            <p14:sldId id="294"/>
            <p14:sldId id="295"/>
            <p14:sldId id="299"/>
            <p14:sldId id="296"/>
            <p14:sldId id="297"/>
            <p14:sldId id="298"/>
            <p14:sldId id="290"/>
            <p14:sldId id="286"/>
            <p14:sldId id="302"/>
            <p14:sldId id="303"/>
            <p14:sldId id="292"/>
            <p14:sldId id="301"/>
            <p14:sldId id="308"/>
            <p14:sldId id="291"/>
            <p14:sldId id="304"/>
            <p14:sldId id="305"/>
            <p14:sldId id="306"/>
            <p14:sldId id="307"/>
            <p14:sldId id="287"/>
            <p14:sldId id="262"/>
          </p14:sldIdLst>
        </p14:section>
        <p14:section name="Untitled Section" id="{C606BCEA-5802-4E6A-A728-7EA63569E4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FF"/>
    <a:srgbClr val="A23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116" d="100"/>
          <a:sy n="116" d="100"/>
        </p:scale>
        <p:origin x="-13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204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4EC792-0AC6-4350-A711-A0CA5BCDA16B}" type="datetimeFigureOut">
              <a:rPr lang="en-US" smtClean="0"/>
              <a:t>9/1/2020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E193BE-C305-4C1E-AE63-9B486716CE48}" type="slidenum">
              <a:rPr lang="en-US" smtClean="0"/>
              <a:t>‹#›</a:t>
            </a:fld>
            <a:endParaRPr lang="en-US" dirty="0"/>
          </a:p>
        </p:txBody>
      </p:sp>
    </p:spTree>
    <p:extLst>
      <p:ext uri="{BB962C8B-B14F-4D97-AF65-F5344CB8AC3E}">
        <p14:creationId xmlns:p14="http://schemas.microsoft.com/office/powerpoint/2010/main" val="696526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31.6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2152 5644,'0'0,"18"0,-1 0,-17 0,18 0,-18 0,17 0,-17 0,18 0,0 0,-18 0,17 0,-17 0,36 0,-19 0,-17 0,18 0,0 0,-1 0,1 0,0 0,-1 0,1 0,17 0,0 0,-35 0,36 0,-1 0,-17 0,17 0,-18 0,19 0,-1 0,0 0,1 0,-1 0,35 0,-17 0,0 0,0 0,-35 0,35 0,0 0,-36 0,54 0,-36 0,0 0,1-17,-1 17,18 0,-18 0,0-18,-17 18,17 0,-17 0,17-17,1 17,-19 0,1 0,-1 0,36 0,-17 0,17 0,-1 0,-16 0,17 0,0 0,17 0,-17 0,18 0,17 0,-53 0,18 0,0 0,0 0,-18 0,0 0,18 0,-17 0,-19 0,1 0,35 0,-36 0,1 0,17 0,1 0,-19 0,1 0,35 0,-36 0,36 0,-17 0,-1 0,18 0,0 0,-18 0,0 0,18 0,0 0,-18 0,36 0,-18 0,0 0,-18 0,18 17,0-17,-18 0,18 0,-18 0,18 0,-17 0,17 0,-1 0,-16 0,-1 0,0 0,1 0,-19 0,1 0,35 0,-36 0,36 0,-35 18,35-18,0 0,-18 0,0 0,1 0,-1 0,18 0,0 17,0-17,-18 0,0 0,-17 0,35 0,-36 0,1 0,17 0,1 0,-19 0,1 0,35 0,-18 0,0 0,-17 0,17 0,-35 0,18 0,0 0,-1 0,18 0,-17 0,0 0,17 18,-35-18,18 0,-1 0,1 0,-36 35,18-35,0 18,-17 0,-1-18,18 17,-18-17,1 0,-1 0,18 0,-18 0,1 0,-18 18,17-18,0 0,18 0,-35 0,17 0,1 0,-19 0,1 0,0 0,-18 0,18 0,-18 0,0 0,0 0,0 0,0 0,-17 0,-1 0,18 0,18 0,-18 0,0 0,0 0,0 0,18 0,0 0,17 0,-17 0,-18 0,35 0,-17 0,17 0,-35 0,53 0,-35 0,17 0,1 0,-36 0,17 0,1 0,0 0,-18-18,0 18,0 0,18 0,-18 0,0 0,0 0,-159 0,142 0,-1 0,18 0,-17 0,-18 0,17 0,18 0,0 0,18 0,0 0,-18 0,18 0,-18 0,35 0,0 0,-52 0,52 0,-35 0,36 0,-19 0,19 0,-19 0,19 0,-18 0,-1 0,36 0,-35 0,0 0,-1 0,19 0,-19 0,19 0,-18 0,17 0,-35 0,35 0,1 0,-19 0,1 0,0 0,17 0,-17 0,-18-17,53 17,-53 0,36 0,-19 0,-17 0,18-18,0 18,17 0,-35 0,18 0,0 0,17 0,-35 0,18 0,-18 0,0-18,35 18,1 0,-19 0,1 0,18 0,-19 0,19 0,17 0,-36 0,36 0,-35 0,0 0,35 0,-18 0,0 0,1 0,-1 0,18 0,-17 0,17 0,-36 0,36 0,-17 0,17 0,-18 0,0 0,1 0,17 0,-36 0,1 0,18 0,-1 0,18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35.7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3581 6491,'17'0,"1"0,-18 18,35-18,-17 0,35 0,0 0,0 0,0 0,17 0,1 0,-1 0,18 0,-17 0,-18 0,17 0,1 0,-18 0,17 17,1-17,-18 18,0-18,0 18,17 17,-34-17,17-1,17-17,-17 0,0 0,17 0,1 0,-36 0,1 0,17 0,-1 0,19 0,-18 0,0 0,0 0,0 0,0 0,-18 0,18 0,-36 0,36 0,0 0,0 0,0 0,18 0,-18 0,-1 0,1 0,36 0,-37 0,1 0,0 0,0 0,-17 0,34 0,-17 0,-18 0,1 0,-1 0,0 0,18 0,-35 0,17 0,-17 0,17 0,-35 0,17 0,1 0,0 0,-18 0,17 0,-17 0,36 0,-36 0,17 0,1 0,0 0,-1 0,19 0,-1 0,0 0,0 18,18-18,-35 0,17 0,-35 18,18-18,-18 0,35 0,0 0,1 0,-1 0,-17 0,17 0,-18 0,1 0,0 0,-18 0,-53 0,35 0,-35 0,0 0,-17 0,17 0,0 0,-53 0,0 0,0 0,-17 0,17 0,-35 0,18 0,-1 0,1 0,-18 0,52 0,-16 0,34 0,-35 0,-17 0,52 0,1 0,-1 0,-17 0,17 0,1 0,-1 0,-17 0,35 0,-35 0,17 0,1 0,-1 0,-17 0,17 0,1 0,17 0,0 0,-18 0,19 0,16 0,1 0,0 0,17 0,-17 0,17 0,1 0,17 0,-18 0,18 0,-18 0,1 0,17 0,-18 0,18 0,-35 0,35 0,-18 0,18 0,-18 0,18 0,-17 0,-1 0,18 0,-18 0,18 0,-17 0,-1 0,18 0,-17 0,17 0,-18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39.2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4251 7197,'0'0,"18"0,-18 17,17-17,-17 0,18 0,0 0,17 36,0-19,-17-17,17 0,18 0,-35 0,34 0,-16 0,17 0,17 0,-34 0,16 0,19 0,-18 0,17 0,1 0,0 0,-1 0,18 0,-35 0,18 0,17 0,0 0,-35 18,18-18,-1 0,1 0,35 18,-36-18,-17 0,0 0,35 0,-35 0,-18 0,36 0,-36 0,-17 0,35 0,-36 0,19 0,-1 0,0 0,1 0,-19 0,18 0,1 0,-19 0,1 0,0 0,-1 0,1 0,0 0,-18 0,17 0,1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43.3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2946 12577,'0'0,"35"0,-17 0,-1 0,36 0,-18 0,54 0,-19 0,54 0,-36 0,18 0,17 0,-35 0,1 0,-19 0,1 0,-1 0,36 0,0 17,-36-17,19 0,16 0,37 18,-19-18,1 0,-19 17,19-17,-36 0,36 0,-19 18,-34-18,-1 0,54 0,-54 0,-17 0,18 0,-18 0,17 0,19 0,-36 0,17 0,-17 0,35 0,-35 0,0 0,35 0,-17 0,17-18,-17 18,-19 0,19 0,0 0,17 0,-35-17,0 17,0-18,-1 18,-16 0,-1 0,36 0,-36 0,0-17,0 17,1-18,17 18,-36 0,1 0,-1 0,1-18,17 18,-35 0,36-17,-19 17,1 0,0 0,-1 0,1 0,0 0,-1 0,1 0,-1 0,1 0,0 0,-1 0,-17 0,18 0,0 0,-18 0,17 0,-17 0,18 0,0 0,-18 0,17 0,1 0,-1 0,1 0,0 0,-1 0,-17 0,18 0,0 0,-1 0,-17 0,0 0,0 0,-17 0,-1-18,0 0,-17 18,0 0,0 0,17 0,-17 0,17 0,0 0,-17 0,35 0,-18 0,18 0,-35 0,18 0,-54 0,0 0,1 0,-36 0,-17-17,17 17,-35-18,17 0,-52 1,35 17,0 0,-1-35,19 17,-36 18,18 0,18 0,-1 0,36 0,-36 0,-17 0,53 0,-18 0,0 0,-17 0,35 0,-71 0,71 0,-18 0,18 0,0 0,-18 0,18 0,35 0,-18 0,18 0,18 0,-36 0,18 0,-17 0,17 0,-18 0,1 0,-1 0,18 0,36 0,-18 0,17 0,-35 0,53 0,-35 0,-1 0,1 0,-18 0,18 0,0 0,-1 0,1 0,0 0,35 0,-35 0,35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46.3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7126 13300,'0'0,"18"0,17 0,-35 0,18 0,-1 0,1 0,0 0,17 0,-17 0,17 0,0 0,18 0,0 0,-35 0,34 0,-16 0,-1 0,0 0,-17 0,0 0,17 0,-35 0,35 0,-35 0,18 0,-1 0,1 0,-18 0,18 0,-1-18,1 18,0 0,-1 0,1 0,17 0,-17 0,-1 0,19 0,-19 0,-17 0,36 0,-19 0,1 0,-18 0,18 0,-18 0,17 0,1 0,-18 0,17 0,1 0,0 0,-18-18,17 18,1 0,0 0,-1 0,-17 0,18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51.4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2822 14905,'36'0,"-1"0,0 0,18 0,0 0,17 35,-17-17,18-1,17-17,-35 18,0-18,-18 18,1-18,-19 0,18 0,1 0,-19 0,1 0,35 0,-53 0,35 0,-17 0,35 0,0 0,-18 0,18 0,17 0,1 0,0 0,17 0,-18 0,-17 17,-18-17,1 0,17 0,-18 0,-17 0,17 0,0 0,-17 0,-1 0,19 0,-1 0,-17 0,35 0,-1 0,-34 0,53 0,-36 0,18 0,-36 0,36 0,-35 0,17 0,1 0,-19 0,18 0,1 0,-36 0,17 0,1 0,0 0,17 0,-17 0,-1 0,36 0,-53 0,18 0,-18 0,17 0,-17 0,36 0,-1 0,-17 0,-1 0,1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54.7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5750 14658,'0'0,"-17"-18,-1 18,0 0,-17 0,35 0,-35 0,0 0,17 0,-17 0,-1 0,19 0,-1 0,-17 0,-18 0,35 0,-35 0,18 0,-18 0,18 0,-18 0,0 0,0 0,18 0,0 0,-18 0,0 0,0 0,0 0,0 0,0 0,-18 0,1 0,17 18,0-18,0 0,18 0,0 0,-18 0,17 0,-16 0,34 0,-17 0,-1 0,-17 18,18-18,0 0,-18 0,18 0,-18 0,0 0,18 0,-1 0,19 0,-19 0,19 0,-1 0,0 0,-17 0,0 0,0 0,-1 0,1 0,0 0,-1 0,19 17,-36-17,18 0,17 0,0 0,1 0,-1 0,-17 0,35 0,-18 0,1 0,-1 0,18 0,-18 0,18 0,-17 0,17 0,-18 0,0 0,18 0,-17 18,-1-18,0 0,1 0,17 0,-18 17,1-17,-1 0,18 0,-18 0,1 18,17-18,-18 18,18-18,18 17</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0-08-29T03:03:58.7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4851 15469,'0'0,"17"0,1 0,17 0,-17 0,0 0,34 0,19 0,-36 0,36 0,-18 0,0 0,-36 0,54 18,-18-18,-18 0,18 0,0 0,-18 0,0 0,36 0,-18 0,-18 0,18 0,0 0,0 0,-18 0,36 0,-36 0,0 0,18 0,-35 0,17 0,0 0,1 0,-1 0,-17 0,17 0,-17 0,17 0,0 0,-17 0,-1 0,1 0,17 0,1 0,-19 0,1 0,17 0,-35 0,18 0,-18 0,17 0,1 0,-18 0,35 0,-17 0,0 0,-1 0,19 0,-36 0,17 0,1 0,-1 0,1 0,-18 0,35 0,1 0,-19 0,1 0,-18 0,18 0,-18 0,17 0,1 0,35 0,17 18,-34-18,-36 0,17 0,-17 17,-17-17,17 18,-18 0,0-18,1 0,-1 17,-17-17,17 18,-17-18,17 0,1 0,17 0,-18 0,0 0,1 17,-1-17,-53 18,19-18,-1 0,0 0,-18 0,1 0,-1 0,36 0,-71 0,35 0,18 0,18 0,18 0,-36 0,35 0,18 0,-35 0,-1 0,19 0,-36 0,0 0,0 0,0 0,-17 0,17 0,17 0,-17 0,18 0,18 0,-19 0,19 0,-19 0,1 0,0 0,-18 0,35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E72D5-DA4D-4F1A-A833-661B50475434}" type="datetimeFigureOut">
              <a:rPr lang="en-US" smtClean="0"/>
              <a:t>9/1/2020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A4D49-3F8F-476B-9C55-AB2207FDA56F}" type="slidenum">
              <a:rPr lang="en-US" smtClean="0"/>
              <a:t>‹#›</a:t>
            </a:fld>
            <a:endParaRPr lang="en-US" dirty="0"/>
          </a:p>
        </p:txBody>
      </p:sp>
    </p:spTree>
    <p:extLst>
      <p:ext uri="{BB962C8B-B14F-4D97-AF65-F5344CB8AC3E}">
        <p14:creationId xmlns:p14="http://schemas.microsoft.com/office/powerpoint/2010/main" val="365503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F28A4D49-3F8F-476B-9C55-AB2207FDA56F}" type="slidenum">
              <a:rPr lang="en-US" smtClean="0"/>
              <a:t>1</a:t>
            </a:fld>
            <a:endParaRPr lang="en-US" dirty="0"/>
          </a:p>
        </p:txBody>
      </p:sp>
    </p:spTree>
    <p:extLst>
      <p:ext uri="{BB962C8B-B14F-4D97-AF65-F5344CB8AC3E}">
        <p14:creationId xmlns:p14="http://schemas.microsoft.com/office/powerpoint/2010/main" val="303438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28A4D49-3F8F-476B-9C55-AB2207FDA56F}" type="slidenum">
              <a:rPr lang="en-US" smtClean="0"/>
              <a:t>28</a:t>
            </a:fld>
            <a:endParaRPr lang="en-US" dirty="0"/>
          </a:p>
        </p:txBody>
      </p:sp>
    </p:spTree>
    <p:extLst>
      <p:ext uri="{BB962C8B-B14F-4D97-AF65-F5344CB8AC3E}">
        <p14:creationId xmlns:p14="http://schemas.microsoft.com/office/powerpoint/2010/main" val="310029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September 2020</a:t>
            </a:r>
            <a:endParaRPr lang="en-US" dirty="0"/>
          </a:p>
        </p:txBody>
      </p:sp>
      <p:sp>
        <p:nvSpPr>
          <p:cNvPr id="19" name="Footer Placeholder 18"/>
          <p:cNvSpPr>
            <a:spLocks noGrp="1"/>
          </p:cNvSpPr>
          <p:nvPr>
            <p:ph type="ftr" sz="quarter" idx="11"/>
          </p:nvPr>
        </p:nvSpPr>
        <p:spPr/>
        <p:txBody>
          <a:bodyPr/>
          <a:lstStyle/>
          <a:p>
            <a:r>
              <a:rPr lang="en-US" smtClean="0"/>
              <a:t>IPE MDY ZONE  2020</a:t>
            </a:r>
            <a:endParaRPr lang="en-US" dirty="0"/>
          </a:p>
        </p:txBody>
      </p:sp>
      <p:sp>
        <p:nvSpPr>
          <p:cNvPr id="27" name="Slide Number Placeholder 26"/>
          <p:cNvSpPr>
            <a:spLocks noGrp="1"/>
          </p:cNvSpPr>
          <p:nvPr>
            <p:ph type="sldNum" sz="quarter" idx="12"/>
          </p:nvPr>
        </p:nvSpPr>
        <p:spPr/>
        <p:txBody>
          <a:bodyPr/>
          <a:lstStyle/>
          <a:p>
            <a:fld id="{5576134E-25B8-4606-BECC-B0EF9BCE177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September 2020</a:t>
            </a:r>
            <a:endParaRPr lang="en-US" dirty="0"/>
          </a:p>
        </p:txBody>
      </p:sp>
      <p:sp>
        <p:nvSpPr>
          <p:cNvPr id="5" name="Footer Placeholder 4"/>
          <p:cNvSpPr>
            <a:spLocks noGrp="1"/>
          </p:cNvSpPr>
          <p:nvPr>
            <p:ph type="ftr" sz="quarter" idx="11"/>
          </p:nvPr>
        </p:nvSpPr>
        <p:spPr/>
        <p:txBody>
          <a:bodyPr/>
          <a:lstStyle/>
          <a:p>
            <a:r>
              <a:rPr lang="en-US" smtClean="0"/>
              <a:t>IPE MDY ZONE  2020</a:t>
            </a:r>
            <a:endParaRPr lang="en-US" dirty="0"/>
          </a:p>
        </p:txBody>
      </p:sp>
      <p:sp>
        <p:nvSpPr>
          <p:cNvPr id="6" name="Slide Number Placeholder 5"/>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September 2020</a:t>
            </a:r>
            <a:endParaRPr lang="en-US" dirty="0"/>
          </a:p>
        </p:txBody>
      </p:sp>
      <p:sp>
        <p:nvSpPr>
          <p:cNvPr id="5" name="Footer Placeholder 4"/>
          <p:cNvSpPr>
            <a:spLocks noGrp="1"/>
          </p:cNvSpPr>
          <p:nvPr>
            <p:ph type="ftr" sz="quarter" idx="11"/>
          </p:nvPr>
        </p:nvSpPr>
        <p:spPr/>
        <p:txBody>
          <a:bodyPr/>
          <a:lstStyle/>
          <a:p>
            <a:r>
              <a:rPr lang="en-US" smtClean="0"/>
              <a:t>IPE MDY ZONE  2020</a:t>
            </a:r>
            <a:endParaRPr lang="en-US" dirty="0"/>
          </a:p>
        </p:txBody>
      </p:sp>
      <p:sp>
        <p:nvSpPr>
          <p:cNvPr id="6" name="Slide Number Placeholder 5"/>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September 2020</a:t>
            </a:r>
            <a:endParaRPr lang="en-US" dirty="0"/>
          </a:p>
        </p:txBody>
      </p:sp>
      <p:sp>
        <p:nvSpPr>
          <p:cNvPr id="5" name="Footer Placeholder 4"/>
          <p:cNvSpPr>
            <a:spLocks noGrp="1"/>
          </p:cNvSpPr>
          <p:nvPr>
            <p:ph type="ftr" sz="quarter" idx="11"/>
          </p:nvPr>
        </p:nvSpPr>
        <p:spPr/>
        <p:txBody>
          <a:bodyPr/>
          <a:lstStyle/>
          <a:p>
            <a:r>
              <a:rPr lang="en-US" smtClean="0"/>
              <a:t>IPE MDY ZONE  2020</a:t>
            </a:r>
            <a:endParaRPr lang="en-US" dirty="0"/>
          </a:p>
        </p:txBody>
      </p:sp>
      <p:sp>
        <p:nvSpPr>
          <p:cNvPr id="6" name="Slide Number Placeholder 5"/>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September 2020</a:t>
            </a:r>
            <a:endParaRPr lang="en-US" dirty="0"/>
          </a:p>
        </p:txBody>
      </p:sp>
      <p:sp>
        <p:nvSpPr>
          <p:cNvPr id="5" name="Footer Placeholder 4"/>
          <p:cNvSpPr>
            <a:spLocks noGrp="1"/>
          </p:cNvSpPr>
          <p:nvPr>
            <p:ph type="ftr" sz="quarter" idx="11"/>
          </p:nvPr>
        </p:nvSpPr>
        <p:spPr/>
        <p:txBody>
          <a:bodyPr/>
          <a:lstStyle/>
          <a:p>
            <a:r>
              <a:rPr lang="en-US" smtClean="0"/>
              <a:t>IPE MDY ZONE  2020</a:t>
            </a:r>
            <a:endParaRPr lang="en-US" dirty="0"/>
          </a:p>
        </p:txBody>
      </p:sp>
      <p:sp>
        <p:nvSpPr>
          <p:cNvPr id="6" name="Slide Number Placeholder 5"/>
          <p:cNvSpPr>
            <a:spLocks noGrp="1"/>
          </p:cNvSpPr>
          <p:nvPr>
            <p:ph type="sldNum" sz="quarter" idx="12"/>
          </p:nvPr>
        </p:nvSpPr>
        <p:spPr/>
        <p:txBody>
          <a:bodyPr/>
          <a:lstStyle/>
          <a:p>
            <a:fld id="{5576134E-25B8-4606-BECC-B0EF9BCE177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September 2020</a:t>
            </a:r>
            <a:endParaRPr lang="en-US" dirty="0"/>
          </a:p>
        </p:txBody>
      </p:sp>
      <p:sp>
        <p:nvSpPr>
          <p:cNvPr id="6" name="Footer Placeholder 5"/>
          <p:cNvSpPr>
            <a:spLocks noGrp="1"/>
          </p:cNvSpPr>
          <p:nvPr>
            <p:ph type="ftr" sz="quarter" idx="11"/>
          </p:nvPr>
        </p:nvSpPr>
        <p:spPr/>
        <p:txBody>
          <a:bodyPr/>
          <a:lstStyle/>
          <a:p>
            <a:r>
              <a:rPr lang="en-US" smtClean="0"/>
              <a:t>IPE MDY ZONE  2020</a:t>
            </a:r>
            <a:endParaRPr lang="en-US" dirty="0"/>
          </a:p>
        </p:txBody>
      </p:sp>
      <p:sp>
        <p:nvSpPr>
          <p:cNvPr id="7" name="Slide Number Placeholder 6"/>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September 2020</a:t>
            </a:r>
            <a:endParaRPr lang="en-US" dirty="0"/>
          </a:p>
        </p:txBody>
      </p:sp>
      <p:sp>
        <p:nvSpPr>
          <p:cNvPr id="8" name="Footer Placeholder 7"/>
          <p:cNvSpPr>
            <a:spLocks noGrp="1"/>
          </p:cNvSpPr>
          <p:nvPr>
            <p:ph type="ftr" sz="quarter" idx="11"/>
          </p:nvPr>
        </p:nvSpPr>
        <p:spPr/>
        <p:txBody>
          <a:bodyPr/>
          <a:lstStyle/>
          <a:p>
            <a:r>
              <a:rPr lang="en-US" smtClean="0"/>
              <a:t>IPE MDY ZONE  2020</a:t>
            </a:r>
            <a:endParaRPr lang="en-US" dirty="0"/>
          </a:p>
        </p:txBody>
      </p:sp>
      <p:sp>
        <p:nvSpPr>
          <p:cNvPr id="9" name="Slide Number Placeholder 8"/>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September 2020</a:t>
            </a:r>
            <a:endParaRPr lang="en-US" dirty="0"/>
          </a:p>
        </p:txBody>
      </p:sp>
      <p:sp>
        <p:nvSpPr>
          <p:cNvPr id="4" name="Footer Placeholder 3"/>
          <p:cNvSpPr>
            <a:spLocks noGrp="1"/>
          </p:cNvSpPr>
          <p:nvPr>
            <p:ph type="ftr" sz="quarter" idx="11"/>
          </p:nvPr>
        </p:nvSpPr>
        <p:spPr/>
        <p:txBody>
          <a:bodyPr/>
          <a:lstStyle/>
          <a:p>
            <a:r>
              <a:rPr lang="en-US" smtClean="0"/>
              <a:t>IPE MDY ZONE  2020</a:t>
            </a:r>
            <a:endParaRPr lang="en-US" dirty="0"/>
          </a:p>
        </p:txBody>
      </p:sp>
      <p:sp>
        <p:nvSpPr>
          <p:cNvPr id="5" name="Slide Number Placeholder 4"/>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Slide Number Placeholder 3"/>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September 2020</a:t>
            </a:r>
            <a:endParaRPr lang="en-US" dirty="0"/>
          </a:p>
        </p:txBody>
      </p:sp>
      <p:sp>
        <p:nvSpPr>
          <p:cNvPr id="6" name="Footer Placeholder 5"/>
          <p:cNvSpPr>
            <a:spLocks noGrp="1"/>
          </p:cNvSpPr>
          <p:nvPr>
            <p:ph type="ftr" sz="quarter" idx="11"/>
          </p:nvPr>
        </p:nvSpPr>
        <p:spPr/>
        <p:txBody>
          <a:bodyPr/>
          <a:lstStyle/>
          <a:p>
            <a:r>
              <a:rPr lang="en-US" smtClean="0"/>
              <a:t>IPE MDY ZONE  2020</a:t>
            </a:r>
            <a:endParaRPr lang="en-US" dirty="0"/>
          </a:p>
        </p:txBody>
      </p:sp>
      <p:sp>
        <p:nvSpPr>
          <p:cNvPr id="7" name="Slide Number Placeholder 6"/>
          <p:cNvSpPr>
            <a:spLocks noGrp="1"/>
          </p:cNvSpPr>
          <p:nvPr>
            <p:ph type="sldNum" sz="quarter" idx="12"/>
          </p:nvPr>
        </p:nvSpPr>
        <p:spPr/>
        <p:txBody>
          <a:bodyPr/>
          <a:lstStyle/>
          <a:p>
            <a:fld id="{5576134E-25B8-4606-BECC-B0EF9BCE177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September 2020</a:t>
            </a:r>
            <a:endParaRPr lang="en-US" dirty="0"/>
          </a:p>
        </p:txBody>
      </p:sp>
      <p:sp>
        <p:nvSpPr>
          <p:cNvPr id="6" name="Footer Placeholder 5"/>
          <p:cNvSpPr>
            <a:spLocks noGrp="1"/>
          </p:cNvSpPr>
          <p:nvPr>
            <p:ph type="ftr" sz="quarter" idx="11"/>
          </p:nvPr>
        </p:nvSpPr>
        <p:spPr/>
        <p:txBody>
          <a:bodyPr/>
          <a:lstStyle/>
          <a:p>
            <a:r>
              <a:rPr lang="en-US" smtClean="0"/>
              <a:t>IPE MDY ZONE  2020</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576134E-25B8-4606-BECC-B0EF9BCE177C}"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September 2020</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IPE MDY ZONE  2020</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76134E-25B8-4606-BECC-B0EF9BCE177C}"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customXml" Target="../ink/ink6.xml"/><Relationship Id="rId18" Type="http://schemas.openxmlformats.org/officeDocument/2006/relationships/image" Target="../media/image27.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4.emf"/><Relationship Id="rId17" Type="http://schemas.openxmlformats.org/officeDocument/2006/relationships/customXml" Target="../ink/ink8.xml"/><Relationship Id="rId2" Type="http://schemas.openxmlformats.org/officeDocument/2006/relationships/image" Target="../media/image19.jpeg"/><Relationship Id="rId16"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customXml" Target="../ink/ink4.xml"/><Relationship Id="rId1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personalityperfect.com/16-personality-typ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WordArt 7"/>
          <p:cNvSpPr>
            <a:spLocks noChangeArrowheads="1" noChangeShapeType="1" noTextEdit="1"/>
          </p:cNvSpPr>
          <p:nvPr/>
        </p:nvSpPr>
        <p:spPr bwMode="auto">
          <a:xfrm>
            <a:off x="4495800" y="762000"/>
            <a:ext cx="4267200" cy="3733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endParaRPr lang="en-MY" sz="3600" b="1"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2059" name="Text Box 11"/>
          <p:cNvSpPr txBox="1">
            <a:spLocks noChangeArrowheads="1"/>
          </p:cNvSpPr>
          <p:nvPr/>
        </p:nvSpPr>
        <p:spPr bwMode="auto">
          <a:xfrm>
            <a:off x="5257800" y="3200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u="sng" dirty="0">
                <a:latin typeface="Monotype Corsiva" pitchFamily="66" charset="0"/>
              </a:rPr>
              <a:t> </a:t>
            </a:r>
            <a:endParaRPr lang="en-US" sz="2400" dirty="0"/>
          </a:p>
        </p:txBody>
      </p:sp>
      <p:sp>
        <p:nvSpPr>
          <p:cNvPr id="5126" name="Date Placeholder 3"/>
          <p:cNvSpPr>
            <a:spLocks noGrp="1"/>
          </p:cNvSpPr>
          <p:nvPr>
            <p:ph type="dt" sz="half" idx="10"/>
          </p:nvPr>
        </p:nvSpPr>
        <p:spPr>
          <a:xfrm>
            <a:off x="6248400" y="6416675"/>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chemeClr val="bg1"/>
                </a:solidFill>
              </a:rPr>
              <a:t>September 2020</a:t>
            </a:r>
            <a:endParaRPr lang="en-US" dirty="0" smtClean="0">
              <a:solidFill>
                <a:schemeClr val="bg1"/>
              </a:solidFill>
            </a:endParaRPr>
          </a:p>
        </p:txBody>
      </p:sp>
      <p:sp>
        <p:nvSpPr>
          <p:cNvPr id="5127" name="Footer Placeholder 4"/>
          <p:cNvSpPr>
            <a:spLocks noGrp="1"/>
          </p:cNvSpPr>
          <p:nvPr>
            <p:ph type="ftr" sz="quarter" idx="11"/>
          </p:nvPr>
        </p:nvSpPr>
        <p:spPr>
          <a:xfrm>
            <a:off x="2514600" y="6384925"/>
            <a:ext cx="434340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chemeClr val="bg1"/>
                </a:solidFill>
              </a:rPr>
              <a:t>IPE MDY ZONE  2020</a:t>
            </a:r>
            <a:endParaRPr lang="en-US" dirty="0" smtClean="0">
              <a:solidFill>
                <a:schemeClr val="bg1"/>
              </a:solidFill>
            </a:endParaRPr>
          </a:p>
        </p:txBody>
      </p:sp>
      <p:sp>
        <p:nvSpPr>
          <p:cNvPr id="14" name="Rectangle 13"/>
          <p:cNvSpPr/>
          <p:nvPr/>
        </p:nvSpPr>
        <p:spPr>
          <a:xfrm>
            <a:off x="762000" y="762000"/>
            <a:ext cx="7620000"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Personality Types &amp; Conflict Challenges in IPE</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Rectangle 14"/>
          <p:cNvSpPr/>
          <p:nvPr/>
        </p:nvSpPr>
        <p:spPr>
          <a:xfrm>
            <a:off x="3200400" y="5100935"/>
            <a:ext cx="1755609"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HLA YEE </a:t>
            </a:r>
            <a:r>
              <a:rPr lang="en-US" sz="2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YEE</a:t>
            </a:r>
            <a:endPar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USER\AppData\Local\Microsoft\Windows\Temporary Internet Files\Content.IE5\3FZ3XEO7\What Is Your True Personal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38338"/>
            <a:ext cx="5581650" cy="270986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AppData\Local\Microsoft\Windows\Temporary Internet Files\Content.IE5\UUTRK3AI\image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38338"/>
            <a:ext cx="2828925" cy="278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0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20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055"/>
                                        </p:tgtEl>
                                        <p:attrNameLst>
                                          <p:attrName>style.visibility</p:attrName>
                                        </p:attrNameLst>
                                      </p:cBhvr>
                                      <p:to>
                                        <p:strVal val="visible"/>
                                      </p:to>
                                    </p:set>
                                    <p:anim calcmode="lin" valueType="num">
                                      <p:cBhvr>
                                        <p:cTn id="12" dur="1000" fill="hold"/>
                                        <p:tgtEl>
                                          <p:spTgt spid="2055"/>
                                        </p:tgtEl>
                                        <p:attrNameLst>
                                          <p:attrName>ppt_w</p:attrName>
                                        </p:attrNameLst>
                                      </p:cBhvr>
                                      <p:tavLst>
                                        <p:tav tm="0">
                                          <p:val>
                                            <p:strVal val="#ppt_w*0.70"/>
                                          </p:val>
                                        </p:tav>
                                        <p:tav tm="100000">
                                          <p:val>
                                            <p:strVal val="#ppt_w"/>
                                          </p:val>
                                        </p:tav>
                                      </p:tavLst>
                                    </p:anim>
                                    <p:anim calcmode="lin" valueType="num">
                                      <p:cBhvr>
                                        <p:cTn id="13" dur="1000" fill="hold"/>
                                        <p:tgtEl>
                                          <p:spTgt spid="2055"/>
                                        </p:tgtEl>
                                        <p:attrNameLst>
                                          <p:attrName>ppt_h</p:attrName>
                                        </p:attrNameLst>
                                      </p:cBhvr>
                                      <p:tavLst>
                                        <p:tav tm="0">
                                          <p:val>
                                            <p:strVal val="#ppt_h"/>
                                          </p:val>
                                        </p:tav>
                                        <p:tav tm="100000">
                                          <p:val>
                                            <p:strVal val="#ppt_h"/>
                                          </p:val>
                                        </p:tav>
                                      </p:tavLst>
                                    </p:anim>
                                    <p:animEffect transition="in" filter="fade">
                                      <p:cBhvr>
                                        <p:cTn id="14"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228600" y="0"/>
            <a:ext cx="7696200" cy="2308324"/>
          </a:xfrm>
          <a:prstGeom prst="rect">
            <a:avLst/>
          </a:prstGeom>
        </p:spPr>
        <p:txBody>
          <a:bodyPr wrap="square">
            <a:spAutoFit/>
          </a:bodyPr>
          <a:lstStyle/>
          <a:p>
            <a:r>
              <a:rPr lang="en-US" dirty="0" smtClean="0">
                <a:solidFill>
                  <a:srgbClr val="0070C0"/>
                </a:solidFill>
              </a:rPr>
              <a:t> </a:t>
            </a:r>
            <a:r>
              <a:rPr lang="en-US" dirty="0">
                <a:solidFill>
                  <a:srgbClr val="0070C0"/>
                </a:solidFill>
              </a:rPr>
              <a:t>Type B personality </a:t>
            </a:r>
            <a:endParaRPr lang="en-US" dirty="0"/>
          </a:p>
          <a:p>
            <a:pPr marL="285750" indent="-285750">
              <a:buFont typeface="Wingdings" pitchFamily="2" charset="2"/>
              <a:buChar char="Ø"/>
            </a:pPr>
            <a:r>
              <a:rPr lang="en-US" dirty="0" smtClean="0"/>
              <a:t> </a:t>
            </a:r>
            <a:r>
              <a:rPr lang="en-US" dirty="0"/>
              <a:t>very outgoing, energetic, and fast-paced individual </a:t>
            </a:r>
          </a:p>
          <a:p>
            <a:pPr marL="285750" indent="-285750">
              <a:buFont typeface="Wingdings" pitchFamily="2" charset="2"/>
              <a:buChar char="Ø"/>
            </a:pPr>
            <a:r>
              <a:rPr lang="en-US" dirty="0" smtClean="0"/>
              <a:t> </a:t>
            </a:r>
            <a:r>
              <a:rPr lang="en-US" dirty="0"/>
              <a:t>likes to be around people and enjoys being the center of </a:t>
            </a:r>
            <a:r>
              <a:rPr lang="en-US" dirty="0" smtClean="0"/>
              <a:t>attention</a:t>
            </a:r>
          </a:p>
          <a:p>
            <a:pPr marL="285750" indent="-285750">
              <a:buFont typeface="Wingdings" pitchFamily="2" charset="2"/>
              <a:buChar char="Ø"/>
            </a:pPr>
            <a:r>
              <a:rPr lang="en-US" dirty="0" smtClean="0"/>
              <a:t>good </a:t>
            </a:r>
            <a:r>
              <a:rPr lang="en-US" dirty="0"/>
              <a:t>relationship builders, and most people like them right away. </a:t>
            </a:r>
            <a:endParaRPr lang="en-US" dirty="0" smtClean="0"/>
          </a:p>
          <a:p>
            <a:pPr marL="285750" indent="-285750">
              <a:buFont typeface="Wingdings" pitchFamily="2" charset="2"/>
              <a:buChar char="Ø"/>
            </a:pPr>
            <a:r>
              <a:rPr lang="en-US" dirty="0" smtClean="0"/>
              <a:t>Their </a:t>
            </a:r>
            <a:r>
              <a:rPr lang="en-US" dirty="0"/>
              <a:t>driving need is for approval, so they try to like everyone in hopes everyone will like them too. Compliments, acknowledgement of their achievements, words of admiration, and even applause from groups will be the most important thing you can do for them.</a:t>
            </a:r>
          </a:p>
        </p:txBody>
      </p:sp>
      <p:sp>
        <p:nvSpPr>
          <p:cNvPr id="5" name="Rectangle 4"/>
          <p:cNvSpPr/>
          <p:nvPr/>
        </p:nvSpPr>
        <p:spPr>
          <a:xfrm>
            <a:off x="876300" y="2286000"/>
            <a:ext cx="3695700" cy="4247317"/>
          </a:xfrm>
          <a:prstGeom prst="rect">
            <a:avLst/>
          </a:prstGeom>
          <a:solidFill>
            <a:schemeClr val="bg2"/>
          </a:solidFill>
          <a:ln w="6350">
            <a:solidFill>
              <a:schemeClr val="tx1"/>
            </a:solidFill>
          </a:ln>
        </p:spPr>
        <p:txBody>
          <a:bodyPr wrap="square">
            <a:spAutoFit/>
          </a:bodyPr>
          <a:lstStyle/>
          <a:p>
            <a:r>
              <a:rPr lang="en-US" b="1" dirty="0"/>
              <a:t>Type B personality </a:t>
            </a:r>
            <a:endParaRPr lang="en-US" b="1" dirty="0" smtClean="0"/>
          </a:p>
          <a:p>
            <a:r>
              <a:rPr lang="en-US" dirty="0" smtClean="0"/>
              <a:t>Enthusiasm</a:t>
            </a:r>
            <a:endParaRPr lang="en-US" dirty="0"/>
          </a:p>
          <a:p>
            <a:r>
              <a:rPr lang="en-US" dirty="0"/>
              <a:t>Fun-loving </a:t>
            </a:r>
          </a:p>
          <a:p>
            <a:r>
              <a:rPr lang="en-US" dirty="0"/>
              <a:t>Persuasiveness</a:t>
            </a:r>
          </a:p>
          <a:p>
            <a:r>
              <a:rPr lang="en-US" dirty="0"/>
              <a:t>Easily liked by most people</a:t>
            </a:r>
          </a:p>
          <a:p>
            <a:r>
              <a:rPr lang="en-US" dirty="0"/>
              <a:t>Friendliness</a:t>
            </a:r>
          </a:p>
          <a:p>
            <a:r>
              <a:rPr lang="en-US" dirty="0"/>
              <a:t>Charismatic</a:t>
            </a:r>
          </a:p>
          <a:p>
            <a:r>
              <a:rPr lang="en-US" dirty="0"/>
              <a:t>Idea person</a:t>
            </a:r>
          </a:p>
          <a:p>
            <a:r>
              <a:rPr lang="en-US" dirty="0"/>
              <a:t>motivator</a:t>
            </a:r>
          </a:p>
          <a:p>
            <a:r>
              <a:rPr lang="en-US" dirty="0"/>
              <a:t>Dreamer</a:t>
            </a:r>
          </a:p>
          <a:p>
            <a:r>
              <a:rPr lang="en-US" dirty="0"/>
              <a:t>Lighthearted</a:t>
            </a:r>
          </a:p>
          <a:p>
            <a:r>
              <a:rPr lang="en-US" dirty="0"/>
              <a:t>People-oriented</a:t>
            </a:r>
          </a:p>
          <a:p>
            <a:r>
              <a:rPr lang="en-US" dirty="0"/>
              <a:t>Spontaneous</a:t>
            </a:r>
          </a:p>
          <a:p>
            <a:r>
              <a:rPr lang="en-US" dirty="0"/>
              <a:t>Faster-paced</a:t>
            </a:r>
          </a:p>
          <a:p>
            <a:r>
              <a:rPr lang="en-US" dirty="0"/>
              <a:t>Self-confident</a:t>
            </a:r>
          </a:p>
        </p:txBody>
      </p:sp>
      <p:sp>
        <p:nvSpPr>
          <p:cNvPr id="6" name="Rectangle 5"/>
          <p:cNvSpPr/>
          <p:nvPr/>
        </p:nvSpPr>
        <p:spPr>
          <a:xfrm>
            <a:off x="4572000" y="2354282"/>
            <a:ext cx="3581400" cy="4247317"/>
          </a:xfrm>
          <a:prstGeom prst="rect">
            <a:avLst/>
          </a:prstGeom>
          <a:solidFill>
            <a:schemeClr val="accent5">
              <a:lumMod val="60000"/>
              <a:lumOff val="40000"/>
            </a:schemeClr>
          </a:solidFill>
          <a:ln w="6350">
            <a:solidFill>
              <a:schemeClr val="tx1"/>
            </a:solidFill>
          </a:ln>
        </p:spPr>
        <p:txBody>
          <a:bodyPr wrap="square">
            <a:spAutoFit/>
          </a:bodyPr>
          <a:lstStyle/>
          <a:p>
            <a:r>
              <a:rPr lang="en-US" b="1" dirty="0" smtClean="0"/>
              <a:t>Type B weaknesses</a:t>
            </a:r>
            <a:endParaRPr lang="en-US" b="1" dirty="0"/>
          </a:p>
          <a:p>
            <a:r>
              <a:rPr lang="en-US" dirty="0" smtClean="0"/>
              <a:t>Too </a:t>
            </a:r>
            <a:r>
              <a:rPr lang="en-US" dirty="0"/>
              <a:t>self-involved</a:t>
            </a:r>
          </a:p>
          <a:p>
            <a:r>
              <a:rPr lang="en-US" dirty="0"/>
              <a:t>May try to do too much at once</a:t>
            </a:r>
          </a:p>
          <a:p>
            <a:r>
              <a:rPr lang="en-US" dirty="0"/>
              <a:t>Impatient</a:t>
            </a:r>
          </a:p>
          <a:p>
            <a:r>
              <a:rPr lang="en-US" dirty="0"/>
              <a:t>Sometimes unrealistic</a:t>
            </a:r>
          </a:p>
          <a:p>
            <a:r>
              <a:rPr lang="en-US" dirty="0"/>
              <a:t>Trouble being alone</a:t>
            </a:r>
          </a:p>
          <a:p>
            <a:r>
              <a:rPr lang="en-US" dirty="0"/>
              <a:t>Doesn’t finish what was started</a:t>
            </a:r>
          </a:p>
          <a:p>
            <a:r>
              <a:rPr lang="en-US" dirty="0"/>
              <a:t>Short attention span</a:t>
            </a:r>
          </a:p>
          <a:p>
            <a:r>
              <a:rPr lang="en-US" dirty="0"/>
              <a:t>Arrogant or cocky</a:t>
            </a:r>
          </a:p>
          <a:p>
            <a:r>
              <a:rPr lang="en-US" dirty="0"/>
              <a:t>Easily bored</a:t>
            </a:r>
          </a:p>
          <a:p>
            <a:r>
              <a:rPr lang="en-US" dirty="0"/>
              <a:t>Self-indulgent</a:t>
            </a:r>
          </a:p>
          <a:p>
            <a:r>
              <a:rPr lang="en-US" dirty="0"/>
              <a:t>Prone to sweeping generalizations</a:t>
            </a:r>
          </a:p>
          <a:p>
            <a:r>
              <a:rPr lang="en-US" dirty="0"/>
              <a:t>Impulsive</a:t>
            </a:r>
          </a:p>
          <a:p>
            <a:r>
              <a:rPr lang="en-US" dirty="0"/>
              <a:t>Procrastination</a:t>
            </a:r>
          </a:p>
          <a:p>
            <a:r>
              <a:rPr lang="en-US" dirty="0"/>
              <a:t>Whimsical</a:t>
            </a:r>
          </a:p>
        </p:txBody>
      </p:sp>
    </p:spTree>
    <p:extLst>
      <p:ext uri="{BB962C8B-B14F-4D97-AF65-F5344CB8AC3E}">
        <p14:creationId xmlns:p14="http://schemas.microsoft.com/office/powerpoint/2010/main" val="3495838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657600" y="6356350"/>
            <a:ext cx="3352800" cy="365125"/>
          </a:xfrm>
        </p:spPr>
        <p:txBody>
          <a:bodyPr/>
          <a:lstStyle/>
          <a:p>
            <a:r>
              <a:rPr lang="en-US" dirty="0" smtClean="0"/>
              <a:t>IPE MDY ZONE  2020</a:t>
            </a:r>
            <a:endParaRPr lang="en-US" dirty="0"/>
          </a:p>
        </p:txBody>
      </p:sp>
      <p:pic>
        <p:nvPicPr>
          <p:cNvPr id="4" name="Picture 4" descr="C:\Users\USER\AppData\Local\Microsoft\Windows\Temporary Internet Files\Content.IE5\3FZ3XEO7\NarcissismInven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19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31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76200" y="0"/>
            <a:ext cx="8458200" cy="2585323"/>
          </a:xfrm>
          <a:prstGeom prst="rect">
            <a:avLst/>
          </a:prstGeom>
        </p:spPr>
        <p:txBody>
          <a:bodyPr wrap="square">
            <a:spAutoFit/>
          </a:bodyPr>
          <a:lstStyle/>
          <a:p>
            <a:r>
              <a:rPr lang="en-US" dirty="0" smtClean="0">
                <a:solidFill>
                  <a:srgbClr val="0070C0"/>
                </a:solidFill>
              </a:rPr>
              <a:t>Type </a:t>
            </a:r>
            <a:r>
              <a:rPr lang="en-US" dirty="0">
                <a:solidFill>
                  <a:srgbClr val="0070C0"/>
                </a:solidFill>
              </a:rPr>
              <a:t>C personality </a:t>
            </a:r>
            <a:endParaRPr lang="en-US" dirty="0"/>
          </a:p>
          <a:p>
            <a:pPr marL="285750" indent="-285750">
              <a:buFont typeface="Wingdings" pitchFamily="2" charset="2"/>
              <a:buChar char="Ø"/>
            </a:pPr>
            <a:r>
              <a:rPr lang="en-US" dirty="0" smtClean="0"/>
              <a:t> </a:t>
            </a:r>
            <a:r>
              <a:rPr lang="en-US" dirty="0"/>
              <a:t>a very detail-oriented individual who likes to be involved in things that are controlled and </a:t>
            </a:r>
            <a:r>
              <a:rPr lang="en-US" dirty="0" smtClean="0"/>
              <a:t>stable</a:t>
            </a:r>
          </a:p>
          <a:p>
            <a:pPr marL="285750" indent="-285750">
              <a:buFont typeface="Wingdings" pitchFamily="2" charset="2"/>
              <a:buChar char="Ø"/>
            </a:pPr>
            <a:r>
              <a:rPr lang="en-US" dirty="0" smtClean="0"/>
              <a:t>interested </a:t>
            </a:r>
            <a:r>
              <a:rPr lang="en-US" dirty="0"/>
              <a:t>in accuracy, rationality, and logic. People who can't seem to control their emotions will bother them because Type C personalities believe being emotional makes objectivity difficult or perhaps impossible. </a:t>
            </a:r>
          </a:p>
          <a:p>
            <a:pPr marL="285750" indent="-285750">
              <a:buFont typeface="Wingdings" pitchFamily="2" charset="2"/>
              <a:buChar char="Ø"/>
            </a:pPr>
            <a:r>
              <a:rPr lang="en-US" dirty="0" smtClean="0"/>
              <a:t>dislike </a:t>
            </a:r>
            <a:r>
              <a:rPr lang="en-US" dirty="0"/>
              <a:t>being around people who are full of hype, since they desire facts, accuracy, and logic. Other people's emotions may not be a priority for them, as they tend to strive for the facts and let the chips fall where they may.</a:t>
            </a:r>
          </a:p>
        </p:txBody>
      </p:sp>
      <p:sp>
        <p:nvSpPr>
          <p:cNvPr id="5" name="Rectangle 4"/>
          <p:cNvSpPr/>
          <p:nvPr/>
        </p:nvSpPr>
        <p:spPr>
          <a:xfrm>
            <a:off x="685800" y="2585322"/>
            <a:ext cx="3657600" cy="3785652"/>
          </a:xfrm>
          <a:prstGeom prst="rect">
            <a:avLst/>
          </a:prstGeom>
          <a:solidFill>
            <a:schemeClr val="accent5">
              <a:lumMod val="40000"/>
              <a:lumOff val="60000"/>
            </a:schemeClr>
          </a:solidFill>
        </p:spPr>
        <p:txBody>
          <a:bodyPr wrap="square">
            <a:spAutoFit/>
          </a:bodyPr>
          <a:lstStyle/>
          <a:p>
            <a:r>
              <a:rPr lang="en-US" sz="1600" b="1" dirty="0" smtClean="0"/>
              <a:t>Type C strengths</a:t>
            </a:r>
          </a:p>
          <a:p>
            <a:r>
              <a:rPr lang="en-US" sz="1600" dirty="0" smtClean="0"/>
              <a:t>Accuracy</a:t>
            </a:r>
            <a:endParaRPr lang="en-US" sz="1600" dirty="0"/>
          </a:p>
          <a:p>
            <a:r>
              <a:rPr lang="en-US" sz="1600" dirty="0"/>
              <a:t>Creative</a:t>
            </a:r>
          </a:p>
          <a:p>
            <a:r>
              <a:rPr lang="en-US" sz="1600" dirty="0"/>
              <a:t>Dependable</a:t>
            </a:r>
          </a:p>
          <a:p>
            <a:r>
              <a:rPr lang="en-US" sz="1600" dirty="0"/>
              <a:t>Imaginative</a:t>
            </a:r>
          </a:p>
          <a:p>
            <a:r>
              <a:rPr lang="en-US" sz="1600" dirty="0"/>
              <a:t>Independent</a:t>
            </a:r>
          </a:p>
          <a:p>
            <a:r>
              <a:rPr lang="en-US" sz="1600" dirty="0"/>
              <a:t>Detailed</a:t>
            </a:r>
          </a:p>
          <a:p>
            <a:r>
              <a:rPr lang="en-US" sz="1600" dirty="0"/>
              <a:t>Follow-through</a:t>
            </a:r>
          </a:p>
          <a:p>
            <a:r>
              <a:rPr lang="en-US" sz="1600" dirty="0"/>
              <a:t>Plays by the rules</a:t>
            </a:r>
          </a:p>
          <a:p>
            <a:r>
              <a:rPr lang="en-US" sz="1600" dirty="0"/>
              <a:t>Organized</a:t>
            </a:r>
          </a:p>
          <a:p>
            <a:r>
              <a:rPr lang="en-US" sz="1600" dirty="0"/>
              <a:t>Intelligent</a:t>
            </a:r>
          </a:p>
          <a:p>
            <a:r>
              <a:rPr lang="en-US" sz="1600" dirty="0"/>
              <a:t>Analytical</a:t>
            </a:r>
          </a:p>
          <a:p>
            <a:r>
              <a:rPr lang="en-US" sz="1600" dirty="0"/>
              <a:t>Critical thinker</a:t>
            </a:r>
          </a:p>
          <a:p>
            <a:r>
              <a:rPr lang="en-US" sz="1600" dirty="0"/>
              <a:t>Quality control</a:t>
            </a:r>
          </a:p>
          <a:p>
            <a:r>
              <a:rPr lang="en-US" sz="1600" dirty="0"/>
              <a:t>Thoughtful</a:t>
            </a:r>
          </a:p>
        </p:txBody>
      </p:sp>
      <p:sp>
        <p:nvSpPr>
          <p:cNvPr id="7" name="Rectangle 6"/>
          <p:cNvSpPr/>
          <p:nvPr/>
        </p:nvSpPr>
        <p:spPr>
          <a:xfrm>
            <a:off x="4343400" y="2590800"/>
            <a:ext cx="4572000" cy="3693319"/>
          </a:xfrm>
          <a:prstGeom prst="rect">
            <a:avLst/>
          </a:prstGeom>
          <a:solidFill>
            <a:srgbClr val="CCFFFF"/>
          </a:solidFill>
        </p:spPr>
        <p:txBody>
          <a:bodyPr>
            <a:spAutoFit/>
          </a:bodyPr>
          <a:lstStyle/>
          <a:p>
            <a:r>
              <a:rPr lang="en-US" b="1" dirty="0" smtClean="0"/>
              <a:t>Type C weaknesses </a:t>
            </a:r>
          </a:p>
          <a:p>
            <a:endParaRPr lang="en-US" b="1" dirty="0" smtClean="0"/>
          </a:p>
          <a:p>
            <a:r>
              <a:rPr lang="en-US" dirty="0" smtClean="0"/>
              <a:t>Worry </a:t>
            </a:r>
            <a:r>
              <a:rPr lang="en-US" dirty="0"/>
              <a:t>about progress</a:t>
            </a:r>
          </a:p>
          <a:p>
            <a:r>
              <a:rPr lang="en-US" dirty="0"/>
              <a:t>Can appear unsocial</a:t>
            </a:r>
          </a:p>
          <a:p>
            <a:r>
              <a:rPr lang="en-US" dirty="0"/>
              <a:t>Critical behavior</a:t>
            </a:r>
          </a:p>
          <a:p>
            <a:r>
              <a:rPr lang="en-US" dirty="0"/>
              <a:t>Likes to do things their own way</a:t>
            </a:r>
          </a:p>
          <a:p>
            <a:r>
              <a:rPr lang="en-US" dirty="0"/>
              <a:t>Detached behavior</a:t>
            </a:r>
          </a:p>
          <a:p>
            <a:r>
              <a:rPr lang="en-US" dirty="0"/>
              <a:t>Can see the glass half empty</a:t>
            </a:r>
          </a:p>
          <a:p>
            <a:r>
              <a:rPr lang="en-US" dirty="0"/>
              <a:t>Skeptical, disbelieving</a:t>
            </a:r>
          </a:p>
          <a:p>
            <a:r>
              <a:rPr lang="en-US" dirty="0"/>
              <a:t>May never have personal expectations met</a:t>
            </a:r>
          </a:p>
          <a:p>
            <a:r>
              <a:rPr lang="en-US" dirty="0" smtClean="0"/>
              <a:t>Disengagement</a:t>
            </a:r>
          </a:p>
          <a:p>
            <a:endParaRPr lang="en-US" dirty="0"/>
          </a:p>
          <a:p>
            <a:endParaRPr lang="en-US" dirty="0" smtClean="0"/>
          </a:p>
        </p:txBody>
      </p:sp>
    </p:spTree>
    <p:extLst>
      <p:ext uri="{BB962C8B-B14F-4D97-AF65-F5344CB8AC3E}">
        <p14:creationId xmlns:p14="http://schemas.microsoft.com/office/powerpoint/2010/main" val="200428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304800" y="304800"/>
            <a:ext cx="8001000" cy="2585323"/>
          </a:xfrm>
          <a:prstGeom prst="rect">
            <a:avLst/>
          </a:prstGeom>
        </p:spPr>
        <p:txBody>
          <a:bodyPr wrap="square">
            <a:spAutoFit/>
          </a:bodyPr>
          <a:lstStyle/>
          <a:p>
            <a:r>
              <a:rPr lang="en-US" dirty="0" smtClean="0">
                <a:solidFill>
                  <a:srgbClr val="0070C0"/>
                </a:solidFill>
              </a:rPr>
              <a:t>Type </a:t>
            </a:r>
            <a:r>
              <a:rPr lang="en-US" dirty="0">
                <a:solidFill>
                  <a:srgbClr val="0070C0"/>
                </a:solidFill>
              </a:rPr>
              <a:t>D personality </a:t>
            </a:r>
            <a:endParaRPr lang="en-US" dirty="0" smtClean="0">
              <a:solidFill>
                <a:srgbClr val="0070C0"/>
              </a:solidFill>
            </a:endParaRPr>
          </a:p>
          <a:p>
            <a:pPr marL="285750" indent="-285750">
              <a:buFont typeface="Wingdings" pitchFamily="2" charset="2"/>
              <a:buChar char="Ø"/>
            </a:pPr>
            <a:r>
              <a:rPr lang="en-US" dirty="0" smtClean="0"/>
              <a:t>takes </a:t>
            </a:r>
            <a:r>
              <a:rPr lang="en-US" dirty="0"/>
              <a:t>a slower, easier pace toward their work and life in </a:t>
            </a:r>
            <a:r>
              <a:rPr lang="en-US" dirty="0" smtClean="0"/>
              <a:t>general</a:t>
            </a:r>
            <a:endParaRPr lang="en-US" dirty="0"/>
          </a:p>
          <a:p>
            <a:pPr marL="285750" indent="-285750">
              <a:buFont typeface="Wingdings" pitchFamily="2" charset="2"/>
              <a:buChar char="Ø"/>
            </a:pPr>
            <a:r>
              <a:rPr lang="en-US" dirty="0" smtClean="0"/>
              <a:t> </a:t>
            </a:r>
            <a:r>
              <a:rPr lang="en-US" dirty="0"/>
              <a:t>seek security and longevity on the job and are very happy doing a repetitive task, day in and day out. The repetition allows them to become very skilled in what they do. </a:t>
            </a:r>
          </a:p>
          <a:p>
            <a:pPr marL="285750" indent="-285750">
              <a:buFont typeface="Wingdings" pitchFamily="2" charset="2"/>
              <a:buChar char="Ø"/>
            </a:pPr>
            <a:r>
              <a:rPr lang="en-US" dirty="0" smtClean="0"/>
              <a:t>Do not like </a:t>
            </a:r>
            <a:r>
              <a:rPr lang="en-US" dirty="0"/>
              <a:t>it if the rules change a lot, as that’s contrary to their desire to minimize change and stick with what they know works. For the Type D personality, even though the current way may be unpleasant, they worry that the unknown may be even worse.</a:t>
            </a:r>
          </a:p>
        </p:txBody>
      </p:sp>
      <p:sp>
        <p:nvSpPr>
          <p:cNvPr id="5" name="Rectangle 4"/>
          <p:cNvSpPr/>
          <p:nvPr/>
        </p:nvSpPr>
        <p:spPr>
          <a:xfrm>
            <a:off x="381000" y="2950488"/>
            <a:ext cx="4800600" cy="3139321"/>
          </a:xfrm>
          <a:prstGeom prst="rect">
            <a:avLst/>
          </a:prstGeom>
          <a:solidFill>
            <a:schemeClr val="accent6">
              <a:lumMod val="20000"/>
              <a:lumOff val="80000"/>
            </a:schemeClr>
          </a:solidFill>
          <a:ln w="6350">
            <a:solidFill>
              <a:schemeClr val="tx1"/>
            </a:solidFill>
          </a:ln>
        </p:spPr>
        <p:txBody>
          <a:bodyPr wrap="square">
            <a:spAutoFit/>
          </a:bodyPr>
          <a:lstStyle/>
          <a:p>
            <a:r>
              <a:rPr lang="en-US" b="1" dirty="0"/>
              <a:t>Type D personality </a:t>
            </a:r>
            <a:r>
              <a:rPr lang="en-US" b="1" dirty="0" smtClean="0"/>
              <a:t>strengths</a:t>
            </a:r>
            <a:endParaRPr lang="en-US" b="1" dirty="0"/>
          </a:p>
          <a:p>
            <a:r>
              <a:rPr lang="en-US" dirty="0" smtClean="0"/>
              <a:t>Low-key                             Caring</a:t>
            </a:r>
            <a:endParaRPr lang="en-US" dirty="0"/>
          </a:p>
          <a:p>
            <a:r>
              <a:rPr lang="en-US" dirty="0" smtClean="0"/>
              <a:t>Sincere                               </a:t>
            </a:r>
            <a:r>
              <a:rPr lang="en-US" dirty="0"/>
              <a:t>Compassionate</a:t>
            </a:r>
          </a:p>
          <a:p>
            <a:r>
              <a:rPr lang="en-US" dirty="0" smtClean="0"/>
              <a:t>Stable                                 </a:t>
            </a:r>
            <a:r>
              <a:rPr lang="en-US" dirty="0"/>
              <a:t>Fair and equitable</a:t>
            </a:r>
          </a:p>
          <a:p>
            <a:r>
              <a:rPr lang="en-US" dirty="0" smtClean="0"/>
              <a:t>Calm                                   </a:t>
            </a:r>
            <a:r>
              <a:rPr lang="en-US" dirty="0"/>
              <a:t>Unimposing</a:t>
            </a:r>
          </a:p>
          <a:p>
            <a:r>
              <a:rPr lang="en-US" dirty="0" smtClean="0"/>
              <a:t>Looks approachable         </a:t>
            </a:r>
            <a:r>
              <a:rPr lang="en-US" dirty="0"/>
              <a:t>Dependable</a:t>
            </a:r>
          </a:p>
          <a:p>
            <a:r>
              <a:rPr lang="en-US" dirty="0" smtClean="0"/>
              <a:t>Appearance </a:t>
            </a:r>
            <a:r>
              <a:rPr lang="en-US" dirty="0"/>
              <a:t>of </a:t>
            </a:r>
            <a:r>
              <a:rPr lang="en-US" dirty="0" smtClean="0"/>
              <a:t>strength   </a:t>
            </a:r>
            <a:r>
              <a:rPr lang="en-US" dirty="0"/>
              <a:t>Trusting</a:t>
            </a:r>
          </a:p>
          <a:p>
            <a:r>
              <a:rPr lang="en-US" dirty="0" smtClean="0"/>
              <a:t>Minimal </a:t>
            </a:r>
            <a:r>
              <a:rPr lang="en-US" dirty="0"/>
              <a:t>mood </a:t>
            </a:r>
            <a:r>
              <a:rPr lang="en-US" dirty="0" smtClean="0"/>
              <a:t>swings     </a:t>
            </a:r>
            <a:r>
              <a:rPr lang="en-US" dirty="0"/>
              <a:t>Self-confident</a:t>
            </a:r>
          </a:p>
          <a:p>
            <a:r>
              <a:rPr lang="en-US" dirty="0" smtClean="0"/>
              <a:t>Reliable                              </a:t>
            </a:r>
            <a:r>
              <a:rPr lang="en-US" dirty="0"/>
              <a:t>Consistent</a:t>
            </a:r>
          </a:p>
          <a:p>
            <a:r>
              <a:rPr lang="en-US" dirty="0" smtClean="0"/>
              <a:t>Observant                         Good </a:t>
            </a:r>
            <a:r>
              <a:rPr lang="en-US" dirty="0"/>
              <a:t>at routines </a:t>
            </a:r>
            <a:r>
              <a:rPr lang="en-US" dirty="0" smtClean="0"/>
              <a:t>or</a:t>
            </a:r>
          </a:p>
          <a:p>
            <a:r>
              <a:rPr lang="en-US" dirty="0"/>
              <a:t> </a:t>
            </a:r>
            <a:r>
              <a:rPr lang="en-US" dirty="0" smtClean="0"/>
              <a:t>                                          </a:t>
            </a:r>
            <a:r>
              <a:rPr lang="en-US" dirty="0"/>
              <a:t>repetitive tasks</a:t>
            </a:r>
          </a:p>
        </p:txBody>
      </p:sp>
      <p:sp>
        <p:nvSpPr>
          <p:cNvPr id="6" name="Rectangle 5"/>
          <p:cNvSpPr/>
          <p:nvPr/>
        </p:nvSpPr>
        <p:spPr>
          <a:xfrm>
            <a:off x="4953000" y="2971800"/>
            <a:ext cx="4038600" cy="3139321"/>
          </a:xfrm>
          <a:prstGeom prst="rect">
            <a:avLst/>
          </a:prstGeom>
          <a:solidFill>
            <a:srgbClr val="FFFF00"/>
          </a:solidFill>
          <a:ln w="9525">
            <a:solidFill>
              <a:schemeClr val="tx1"/>
            </a:solidFill>
          </a:ln>
        </p:spPr>
        <p:txBody>
          <a:bodyPr wrap="square">
            <a:spAutoFit/>
          </a:bodyPr>
          <a:lstStyle/>
          <a:p>
            <a:r>
              <a:rPr lang="en-US" b="1" dirty="0" smtClean="0"/>
              <a:t>Type D weaknesses</a:t>
            </a:r>
            <a:endParaRPr lang="en-US" dirty="0" smtClean="0"/>
          </a:p>
          <a:p>
            <a:r>
              <a:rPr lang="en-US" dirty="0" smtClean="0"/>
              <a:t>Not </a:t>
            </a:r>
            <a:r>
              <a:rPr lang="en-US" dirty="0"/>
              <a:t>speaking up</a:t>
            </a:r>
          </a:p>
          <a:p>
            <a:r>
              <a:rPr lang="en-US" dirty="0"/>
              <a:t>Easily used by others</a:t>
            </a:r>
          </a:p>
          <a:p>
            <a:r>
              <a:rPr lang="en-US" dirty="0"/>
              <a:t>Going along when they don’t agree</a:t>
            </a:r>
          </a:p>
          <a:p>
            <a:r>
              <a:rPr lang="en-US" dirty="0"/>
              <a:t>Uncomfortable with constant change</a:t>
            </a:r>
          </a:p>
          <a:p>
            <a:r>
              <a:rPr lang="en-US" dirty="0"/>
              <a:t>Going along to avoid confrontation</a:t>
            </a:r>
          </a:p>
          <a:p>
            <a:r>
              <a:rPr lang="en-US" dirty="0"/>
              <a:t>Less assertive</a:t>
            </a:r>
          </a:p>
          <a:p>
            <a:r>
              <a:rPr lang="en-US" dirty="0"/>
              <a:t>Gets hurt feelings</a:t>
            </a:r>
          </a:p>
          <a:p>
            <a:r>
              <a:rPr lang="en-US" dirty="0"/>
              <a:t>Shy</a:t>
            </a:r>
          </a:p>
          <a:p>
            <a:r>
              <a:rPr lang="en-US" dirty="0"/>
              <a:t>Resistant to </a:t>
            </a:r>
            <a:r>
              <a:rPr lang="en-US" dirty="0" smtClean="0"/>
              <a:t>change</a:t>
            </a:r>
          </a:p>
          <a:p>
            <a:endParaRPr lang="en-US" dirty="0"/>
          </a:p>
        </p:txBody>
      </p:sp>
    </p:spTree>
    <p:extLst>
      <p:ext uri="{BB962C8B-B14F-4D97-AF65-F5344CB8AC3E}">
        <p14:creationId xmlns:p14="http://schemas.microsoft.com/office/powerpoint/2010/main" val="91776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990600"/>
            <a:ext cx="4724400" cy="3600720"/>
          </a:xfrm>
          <a:prstGeom prst="rect">
            <a:avLst/>
          </a:prstGeom>
        </p:spPr>
      </p:pic>
      <p:sp>
        <p:nvSpPr>
          <p:cNvPr id="5" name="TextBox 4"/>
          <p:cNvSpPr txBox="1"/>
          <p:nvPr/>
        </p:nvSpPr>
        <p:spPr>
          <a:xfrm>
            <a:off x="2002745" y="4964668"/>
            <a:ext cx="5388655" cy="369332"/>
          </a:xfrm>
          <a:prstGeom prst="rect">
            <a:avLst/>
          </a:prstGeom>
          <a:noFill/>
        </p:spPr>
        <p:txBody>
          <a:bodyPr wrap="none" rtlCol="0">
            <a:spAutoFit/>
          </a:bodyPr>
          <a:lstStyle/>
          <a:p>
            <a:r>
              <a:rPr lang="en-US" dirty="0" smtClean="0"/>
              <a:t>IS THERE A TYPE H ( HEALING) PERSONALITY?   </a:t>
            </a:r>
            <a:endParaRPr lang="en-US" dirty="0"/>
          </a:p>
        </p:txBody>
      </p:sp>
    </p:spTree>
    <p:extLst>
      <p:ext uri="{BB962C8B-B14F-4D97-AF65-F5344CB8AC3E}">
        <p14:creationId xmlns:p14="http://schemas.microsoft.com/office/powerpoint/2010/main" val="930947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4114800" y="6019800"/>
            <a:ext cx="3429000" cy="396875"/>
          </a:xfrm>
        </p:spPr>
        <p:txBody>
          <a:bodyPr/>
          <a:lstStyle/>
          <a:p>
            <a:r>
              <a:rPr lang="en-US" dirty="0" smtClean="0"/>
              <a:t>IPE MDY ZONE  2020</a:t>
            </a:r>
            <a:endParaRPr lang="en-US" dirty="0"/>
          </a:p>
        </p:txBody>
      </p:sp>
      <p:pic>
        <p:nvPicPr>
          <p:cNvPr id="4" name="Picture 5" descr="C:\Users\USER\AppData\Local\Microsoft\Windows\Temporary Internet Files\Content.IE5\B3NA8MV1\Big_Five_Personality_Trait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6934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305970" cy="461665"/>
          </a:xfrm>
          <a:prstGeom prst="rect">
            <a:avLst/>
          </a:prstGeom>
          <a:noFill/>
        </p:spPr>
        <p:txBody>
          <a:bodyPr wrap="square" rtlCol="0">
            <a:spAutoFit/>
          </a:bodyPr>
          <a:lstStyle/>
          <a:p>
            <a:r>
              <a:rPr lang="en-US" sz="2400" b="1" dirty="0" smtClean="0"/>
              <a:t>FIVE TRAITS MAKE UP YOUR PERSONALITY</a:t>
            </a:r>
            <a:endParaRPr lang="en-US" sz="2400" b="1" dirty="0"/>
          </a:p>
        </p:txBody>
      </p:sp>
      <p:pic>
        <p:nvPicPr>
          <p:cNvPr id="8194" name="Picture 2" descr="C:\Users\USER\AppData\Local\Microsoft\Windows\Temporary Internet Files\Content.IE5\B3NA8MV1\5MByj[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962400"/>
            <a:ext cx="685970" cy="6096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644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657600" y="6356350"/>
            <a:ext cx="3352800" cy="365125"/>
          </a:xfrm>
        </p:spPr>
        <p:txBody>
          <a:bodyPr/>
          <a:lstStyle/>
          <a:p>
            <a:r>
              <a:rPr lang="en-US" dirty="0" smtClean="0"/>
              <a:t>IPE MDY ZONE  2020</a:t>
            </a:r>
            <a:endParaRPr lang="en-US" dirty="0"/>
          </a:p>
        </p:txBody>
      </p:sp>
      <p:pic>
        <p:nvPicPr>
          <p:cNvPr id="4" name="Picture 4" descr="C:\Users\USER\AppData\Local\Microsoft\Windows\Temporary Internet Files\Content.IE5\3FZ3XEO7\origin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7620000" cy="59526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5486400"/>
            <a:ext cx="2133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USER\AppData\Local\Microsoft\Windows\Temporary Internet Files\Content.IE5\B3NA8MV1\5MByj[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372057"/>
            <a:ext cx="685970" cy="6096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42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505200" y="6356350"/>
            <a:ext cx="3352800" cy="365125"/>
          </a:xfrm>
        </p:spPr>
        <p:txBody>
          <a:bodyPr/>
          <a:lstStyle/>
          <a:p>
            <a:r>
              <a:rPr lang="en-US" smtClean="0"/>
              <a:t>IPE MDY ZONE  2020</a:t>
            </a:r>
            <a:endParaRPr lang="en-US" dirty="0"/>
          </a:p>
        </p:txBody>
      </p:sp>
      <p:sp>
        <p:nvSpPr>
          <p:cNvPr id="4" name="Rectangle 3"/>
          <p:cNvSpPr/>
          <p:nvPr/>
        </p:nvSpPr>
        <p:spPr>
          <a:xfrm>
            <a:off x="457200" y="152400"/>
            <a:ext cx="1988621"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CONFLICT</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381000" y="1605677"/>
            <a:ext cx="8382000" cy="2308324"/>
          </a:xfrm>
          <a:prstGeom prst="rect">
            <a:avLst/>
          </a:prstGeom>
          <a:ln w="6350">
            <a:solidFill>
              <a:schemeClr val="tx1"/>
            </a:solidFill>
          </a:ln>
        </p:spPr>
        <p:txBody>
          <a:bodyPr wrap="square">
            <a:spAutoFit/>
          </a:bodyPr>
          <a:lstStyle/>
          <a:p>
            <a:r>
              <a:rPr lang="en-US" b="1" dirty="0" smtClean="0"/>
              <a:t>MAIN CAUSES OF CONFLICT  IN THE WORKPLACE </a:t>
            </a:r>
          </a:p>
          <a:p>
            <a:pPr marL="285750" indent="-285750">
              <a:buFont typeface="Wingdings" pitchFamily="2" charset="2"/>
              <a:buChar char="Ø"/>
            </a:pPr>
            <a:r>
              <a:rPr lang="en-US" dirty="0" smtClean="0"/>
              <a:t>Misunderstandings</a:t>
            </a:r>
            <a:r>
              <a:rPr lang="en-US" dirty="0"/>
              <a:t>. </a:t>
            </a:r>
          </a:p>
          <a:p>
            <a:pPr marL="285750" indent="-285750">
              <a:buFont typeface="Wingdings" pitchFamily="2" charset="2"/>
              <a:buChar char="Ø"/>
            </a:pPr>
            <a:r>
              <a:rPr lang="en-US" dirty="0" smtClean="0"/>
              <a:t>Poor communication</a:t>
            </a:r>
          </a:p>
          <a:p>
            <a:pPr marL="285750" indent="-285750">
              <a:buFont typeface="Wingdings" pitchFamily="2" charset="2"/>
              <a:buChar char="Ø"/>
            </a:pPr>
            <a:r>
              <a:rPr lang="en-US" dirty="0" smtClean="0"/>
              <a:t>Lack </a:t>
            </a:r>
            <a:r>
              <a:rPr lang="en-US" dirty="0"/>
              <a:t>of </a:t>
            </a:r>
            <a:r>
              <a:rPr lang="en-US" dirty="0" smtClean="0"/>
              <a:t>planning</a:t>
            </a:r>
          </a:p>
          <a:p>
            <a:pPr marL="285750" indent="-285750">
              <a:buFont typeface="Wingdings" pitchFamily="2" charset="2"/>
              <a:buChar char="Ø"/>
            </a:pPr>
            <a:r>
              <a:rPr lang="en-US" dirty="0" smtClean="0"/>
              <a:t>Poor </a:t>
            </a:r>
            <a:r>
              <a:rPr lang="en-US" dirty="0"/>
              <a:t>staff </a:t>
            </a:r>
            <a:r>
              <a:rPr lang="en-US" dirty="0" smtClean="0"/>
              <a:t>selection</a:t>
            </a:r>
          </a:p>
          <a:p>
            <a:pPr marL="285750" indent="-285750">
              <a:buFont typeface="Wingdings" pitchFamily="2" charset="2"/>
              <a:buChar char="Ø"/>
            </a:pPr>
            <a:r>
              <a:rPr lang="en-US" dirty="0" smtClean="0"/>
              <a:t>Frustration</a:t>
            </a:r>
            <a:r>
              <a:rPr lang="en-US" dirty="0"/>
              <a:t>, stress and burnout</a:t>
            </a:r>
            <a:r>
              <a:rPr lang="en-US" dirty="0" smtClean="0"/>
              <a:t>.</a:t>
            </a:r>
          </a:p>
          <a:p>
            <a:r>
              <a:rPr lang="en-US" dirty="0" smtClean="0"/>
              <a:t>( Also- poor management, unfair treatment, unclear </a:t>
            </a:r>
            <a:r>
              <a:rPr lang="en-US" dirty="0"/>
              <a:t>job </a:t>
            </a:r>
            <a:r>
              <a:rPr lang="en-US" dirty="0" smtClean="0"/>
              <a:t>roles, inadequate training, poor </a:t>
            </a:r>
            <a:r>
              <a:rPr lang="en-US" dirty="0"/>
              <a:t>work </a:t>
            </a:r>
            <a:r>
              <a:rPr lang="en-US" dirty="0" smtClean="0"/>
              <a:t>environment, lack </a:t>
            </a:r>
            <a:r>
              <a:rPr lang="en-US" dirty="0"/>
              <a:t>of equal </a:t>
            </a:r>
            <a:r>
              <a:rPr lang="en-US" dirty="0" smtClean="0"/>
              <a:t>opportunities, bullying </a:t>
            </a:r>
            <a:r>
              <a:rPr lang="en-US" dirty="0"/>
              <a:t>and </a:t>
            </a:r>
            <a:r>
              <a:rPr lang="en-US" dirty="0" smtClean="0"/>
              <a:t>harassment) </a:t>
            </a:r>
            <a:endParaRPr lang="en-US" dirty="0"/>
          </a:p>
        </p:txBody>
      </p:sp>
      <p:sp>
        <p:nvSpPr>
          <p:cNvPr id="6" name="Rectangle 5"/>
          <p:cNvSpPr/>
          <p:nvPr/>
        </p:nvSpPr>
        <p:spPr>
          <a:xfrm>
            <a:off x="381000" y="685800"/>
            <a:ext cx="7772400" cy="830997"/>
          </a:xfrm>
          <a:prstGeom prst="rect">
            <a:avLst/>
          </a:prstGeom>
          <a:ln w="6350">
            <a:solidFill>
              <a:schemeClr val="tx1"/>
            </a:solidFill>
          </a:ln>
        </p:spPr>
        <p:txBody>
          <a:bodyPr wrap="square">
            <a:spAutoFit/>
          </a:bodyPr>
          <a:lstStyle/>
          <a:p>
            <a:r>
              <a:rPr lang="en-US" sz="2400" dirty="0" smtClean="0"/>
              <a:t>Definition- a </a:t>
            </a:r>
            <a:r>
              <a:rPr lang="en-US" sz="2400" dirty="0"/>
              <a:t>serious disagreement or argument, typically a protracted one</a:t>
            </a:r>
          </a:p>
        </p:txBody>
      </p:sp>
      <p:sp>
        <p:nvSpPr>
          <p:cNvPr id="7" name="TextBox 6"/>
          <p:cNvSpPr txBox="1"/>
          <p:nvPr/>
        </p:nvSpPr>
        <p:spPr>
          <a:xfrm>
            <a:off x="609600" y="4038600"/>
            <a:ext cx="5486400" cy="2308324"/>
          </a:xfrm>
          <a:prstGeom prst="rect">
            <a:avLst/>
          </a:prstGeom>
          <a:noFill/>
          <a:ln w="12700">
            <a:solidFill>
              <a:schemeClr val="tx1"/>
            </a:solidFill>
          </a:ln>
        </p:spPr>
        <p:txBody>
          <a:bodyPr wrap="square" rtlCol="0">
            <a:spAutoFit/>
          </a:bodyPr>
          <a:lstStyle/>
          <a:p>
            <a:r>
              <a:rPr lang="en-US" b="1" dirty="0" smtClean="0"/>
              <a:t>CAUSES OF CONFLICT IN TEAMS</a:t>
            </a:r>
          </a:p>
          <a:p>
            <a:pPr marL="285750" indent="-285750">
              <a:buFont typeface="Wingdings" pitchFamily="2" charset="2"/>
              <a:buChar char="Ø"/>
            </a:pPr>
            <a:r>
              <a:rPr lang="en-US" b="1" dirty="0" smtClean="0"/>
              <a:t> </a:t>
            </a:r>
            <a:r>
              <a:rPr lang="en-US" dirty="0" smtClean="0"/>
              <a:t>Miscommunication</a:t>
            </a:r>
          </a:p>
          <a:p>
            <a:pPr marL="285750" indent="-285750">
              <a:buFont typeface="Wingdings" pitchFamily="2" charset="2"/>
              <a:buChar char="Ø"/>
            </a:pPr>
            <a:r>
              <a:rPr lang="en-US" dirty="0"/>
              <a:t>Poorly </a:t>
            </a:r>
            <a:r>
              <a:rPr lang="en-US" dirty="0" smtClean="0"/>
              <a:t>defined  roles</a:t>
            </a:r>
          </a:p>
          <a:p>
            <a:pPr marL="285750" indent="-285750">
              <a:buFont typeface="Wingdings" pitchFamily="2" charset="2"/>
              <a:buChar char="Ø"/>
            </a:pPr>
            <a:r>
              <a:rPr lang="en-US" dirty="0" smtClean="0"/>
              <a:t>Poorly defined/ lack of goals ( important to </a:t>
            </a:r>
          </a:p>
          <a:p>
            <a:r>
              <a:rPr lang="en-US" dirty="0"/>
              <a:t> </a:t>
            </a:r>
            <a:r>
              <a:rPr lang="en-US" dirty="0" smtClean="0"/>
              <a:t>    share goals) </a:t>
            </a:r>
          </a:p>
          <a:p>
            <a:pPr marL="285750" indent="-285750">
              <a:buFont typeface="Wingdings" pitchFamily="2" charset="2"/>
              <a:buChar char="Ø"/>
            </a:pPr>
            <a:r>
              <a:rPr lang="en-US" dirty="0" smtClean="0"/>
              <a:t>Lack of feedback</a:t>
            </a:r>
          </a:p>
          <a:p>
            <a:pPr marL="285750" indent="-285750">
              <a:buFont typeface="Wingdings" pitchFamily="2" charset="2"/>
              <a:buChar char="Ø"/>
            </a:pPr>
            <a:r>
              <a:rPr lang="en-US" dirty="0" smtClean="0"/>
              <a:t>Poor company culture ( e.g. “divide and rule”)</a:t>
            </a:r>
          </a:p>
          <a:p>
            <a:pPr marL="285750" indent="-285750">
              <a:buFont typeface="Wingdings" pitchFamily="2" charset="2"/>
              <a:buChar char="Ø"/>
            </a:pPr>
            <a:r>
              <a:rPr lang="en-US" dirty="0" smtClean="0"/>
              <a:t>Personality clashes </a:t>
            </a:r>
            <a:endParaRPr lang="en-US" dirty="0"/>
          </a:p>
        </p:txBody>
      </p:sp>
      <p:pic>
        <p:nvPicPr>
          <p:cNvPr id="29" name="Picture 16" descr="C:\Users\USER\AppData\Local\Microsoft\Windows\Temporary Internet Files\Content.IE5\GU7SOMOH\14531204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474" y="4419600"/>
            <a:ext cx="3251526" cy="20525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774720" y="2013120"/>
              <a:ext cx="1918080" cy="63720"/>
            </p14:xfrm>
          </p:contentPart>
        </mc:Choice>
        <mc:Fallback xmlns="">
          <p:pic>
            <p:nvPicPr>
              <p:cNvPr id="8" name="Ink 7"/>
              <p:cNvPicPr/>
              <p:nvPr/>
            </p:nvPicPr>
            <p:blipFill>
              <a:blip r:embed="rId4"/>
              <a:stretch>
                <a:fillRect/>
              </a:stretch>
            </p:blipFill>
            <p:spPr>
              <a:xfrm>
                <a:off x="758880" y="1949400"/>
                <a:ext cx="1949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289160" y="2336760"/>
              <a:ext cx="1511640" cy="64080"/>
            </p14:xfrm>
          </p:contentPart>
        </mc:Choice>
        <mc:Fallback xmlns="">
          <p:pic>
            <p:nvPicPr>
              <p:cNvPr id="9" name="Ink 8"/>
              <p:cNvPicPr/>
              <p:nvPr/>
            </p:nvPicPr>
            <p:blipFill>
              <a:blip r:embed="rId6"/>
              <a:stretch>
                <a:fillRect/>
              </a:stretch>
            </p:blipFill>
            <p:spPr>
              <a:xfrm>
                <a:off x="1273320" y="2273400"/>
                <a:ext cx="1543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530360" y="2590920"/>
              <a:ext cx="952920" cy="38520"/>
            </p14:xfrm>
          </p:contentPart>
        </mc:Choice>
        <mc:Fallback xmlns="">
          <p:pic>
            <p:nvPicPr>
              <p:cNvPr id="10" name="Ink 9"/>
              <p:cNvPicPr/>
              <p:nvPr/>
            </p:nvPicPr>
            <p:blipFill>
              <a:blip r:embed="rId8"/>
              <a:stretch>
                <a:fillRect/>
              </a:stretch>
            </p:blipFill>
            <p:spPr>
              <a:xfrm>
                <a:off x="1514520" y="2527200"/>
                <a:ext cx="984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1060560" y="4451400"/>
              <a:ext cx="1924200" cy="101880"/>
            </p14:xfrm>
          </p:contentPart>
        </mc:Choice>
        <mc:Fallback xmlns="">
          <p:pic>
            <p:nvPicPr>
              <p:cNvPr id="11" name="Ink 10"/>
              <p:cNvPicPr/>
              <p:nvPr/>
            </p:nvPicPr>
            <p:blipFill>
              <a:blip r:embed="rId10"/>
              <a:stretch>
                <a:fillRect/>
              </a:stretch>
            </p:blipFill>
            <p:spPr>
              <a:xfrm>
                <a:off x="1044720" y="4387680"/>
                <a:ext cx="1955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p14:cNvContentPartPr/>
              <p14:nvPr/>
            </p14:nvContentPartPr>
            <p14:xfrm>
              <a:off x="2565360" y="4775040"/>
              <a:ext cx="425880" cy="13320"/>
            </p14:xfrm>
          </p:contentPart>
        </mc:Choice>
        <mc:Fallback xmlns="">
          <p:pic>
            <p:nvPicPr>
              <p:cNvPr id="12" name="Ink 11"/>
              <p:cNvPicPr/>
              <p:nvPr/>
            </p:nvPicPr>
            <p:blipFill>
              <a:blip r:embed="rId12"/>
              <a:stretch>
                <a:fillRect/>
              </a:stretch>
            </p:blipFill>
            <p:spPr>
              <a:xfrm>
                <a:off x="2549520" y="4711680"/>
                <a:ext cx="457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p14:cNvContentPartPr/>
              <p14:nvPr/>
            </p14:nvContentPartPr>
            <p14:xfrm>
              <a:off x="1015920" y="5365800"/>
              <a:ext cx="991080" cy="44640"/>
            </p14:xfrm>
          </p:contentPart>
        </mc:Choice>
        <mc:Fallback xmlns="">
          <p:pic>
            <p:nvPicPr>
              <p:cNvPr id="13" name="Ink 12"/>
              <p:cNvPicPr/>
              <p:nvPr/>
            </p:nvPicPr>
            <p:blipFill>
              <a:blip r:embed="rId14"/>
              <a:stretch>
                <a:fillRect/>
              </a:stretch>
            </p:blipFill>
            <p:spPr>
              <a:xfrm>
                <a:off x="1000080" y="5302080"/>
                <a:ext cx="1022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1003320" y="5270400"/>
              <a:ext cx="1067040" cy="51120"/>
            </p14:xfrm>
          </p:contentPart>
        </mc:Choice>
        <mc:Fallback xmlns="">
          <p:pic>
            <p:nvPicPr>
              <p:cNvPr id="14" name="Ink 13"/>
              <p:cNvPicPr/>
              <p:nvPr/>
            </p:nvPicPr>
            <p:blipFill>
              <a:blip r:embed="rId16"/>
              <a:stretch>
                <a:fillRect/>
              </a:stretch>
            </p:blipFill>
            <p:spPr>
              <a:xfrm>
                <a:off x="987480" y="5207040"/>
                <a:ext cx="1098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p14:cNvContentPartPr/>
              <p14:nvPr/>
            </p14:nvContentPartPr>
            <p14:xfrm>
              <a:off x="1746360" y="5568840"/>
              <a:ext cx="870120" cy="57600"/>
            </p14:xfrm>
          </p:contentPart>
        </mc:Choice>
        <mc:Fallback xmlns="">
          <p:pic>
            <p:nvPicPr>
              <p:cNvPr id="15" name="Ink 14"/>
              <p:cNvPicPr/>
              <p:nvPr/>
            </p:nvPicPr>
            <p:blipFill>
              <a:blip r:embed="rId18"/>
              <a:stretch>
                <a:fillRect/>
              </a:stretch>
            </p:blipFill>
            <p:spPr>
              <a:xfrm>
                <a:off x="1730520" y="5505480"/>
                <a:ext cx="901800" cy="184320"/>
              </a:xfrm>
              <a:prstGeom prst="rect">
                <a:avLst/>
              </a:prstGeom>
            </p:spPr>
          </p:pic>
        </mc:Fallback>
      </mc:AlternateContent>
    </p:spTree>
    <p:extLst>
      <p:ext uri="{BB962C8B-B14F-4D97-AF65-F5344CB8AC3E}">
        <p14:creationId xmlns:p14="http://schemas.microsoft.com/office/powerpoint/2010/main" val="1991297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52400"/>
            <a:ext cx="6076950" cy="5329237"/>
          </a:xfrm>
          <a:prstGeom prst="rect">
            <a:avLst/>
          </a:prstGeom>
        </p:spPr>
      </p:pic>
      <p:sp>
        <p:nvSpPr>
          <p:cNvPr id="5" name="TextBox 4"/>
          <p:cNvSpPr txBox="1"/>
          <p:nvPr/>
        </p:nvSpPr>
        <p:spPr>
          <a:xfrm>
            <a:off x="457200" y="5410200"/>
            <a:ext cx="8305800" cy="830997"/>
          </a:xfrm>
          <a:prstGeom prst="rect">
            <a:avLst/>
          </a:prstGeom>
          <a:noFill/>
        </p:spPr>
        <p:txBody>
          <a:bodyPr wrap="square" rtlCol="0">
            <a:spAutoFit/>
          </a:bodyPr>
          <a:lstStyle/>
          <a:p>
            <a:r>
              <a:rPr lang="en-US" sz="2400" dirty="0" smtClean="0">
                <a:solidFill>
                  <a:srgbClr val="0070C0"/>
                </a:solidFill>
              </a:rPr>
              <a:t>The issues that emerge are just the tip of the iceberg. Conflict resolution requires addressing the underlying causes. </a:t>
            </a:r>
            <a:endParaRPr lang="en-US" sz="2400" dirty="0">
              <a:solidFill>
                <a:srgbClr val="0070C0"/>
              </a:solidFill>
            </a:endParaRPr>
          </a:p>
        </p:txBody>
      </p:sp>
      <p:pic>
        <p:nvPicPr>
          <p:cNvPr id="7173" name="Picture 5" descr="C:\Users\USER\AppData\Local\Microsoft\Windows\Temporary Internet Files\Content.IE5\GU7SOMOH\Tensi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087" y="2590800"/>
            <a:ext cx="1491021" cy="18970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10199" y="1143000"/>
            <a:ext cx="1830887" cy="646331"/>
          </a:xfrm>
          <a:prstGeom prst="rect">
            <a:avLst/>
          </a:prstGeom>
          <a:solidFill>
            <a:srgbClr val="FFFF00"/>
          </a:solidFill>
          <a:ln w="9525">
            <a:solidFill>
              <a:schemeClr val="tx1"/>
            </a:solidFill>
          </a:ln>
        </p:spPr>
        <p:txBody>
          <a:bodyPr wrap="square" rtlCol="0">
            <a:spAutoFit/>
          </a:bodyPr>
          <a:lstStyle/>
          <a:p>
            <a:r>
              <a:rPr lang="en-US" dirty="0" smtClean="0"/>
              <a:t>May be small/ insignificant</a:t>
            </a:r>
            <a:endParaRPr lang="en-US" dirty="0"/>
          </a:p>
        </p:txBody>
      </p:sp>
    </p:spTree>
    <p:extLst>
      <p:ext uri="{BB962C8B-B14F-4D97-AF65-F5344CB8AC3E}">
        <p14:creationId xmlns:p14="http://schemas.microsoft.com/office/powerpoint/2010/main" val="355570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dirty="0" smtClean="0"/>
              <a:t>IPE MDY ZONE  2020</a:t>
            </a:r>
            <a:endParaRPr lang="en-US" dirty="0"/>
          </a:p>
        </p:txBody>
      </p:sp>
      <p:sp>
        <p:nvSpPr>
          <p:cNvPr id="4" name="Rectangle 1"/>
          <p:cNvSpPr>
            <a:spLocks noChangeArrowheads="1"/>
          </p:cNvSpPr>
          <p:nvPr/>
        </p:nvSpPr>
        <p:spPr bwMode="auto">
          <a:xfrm>
            <a:off x="381000" y="324684"/>
            <a:ext cx="8530220" cy="44012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Four Key Myths on Workplace Conflict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rgbClr val="00B0F0"/>
                </a:solidFill>
                <a:effectLst/>
                <a:latin typeface="Arial" charset="0"/>
                <a:cs typeface="Arial" charset="0"/>
              </a:rPr>
              <a:t>Conflict is always going to happen. It’s unavoidable.</a:t>
            </a:r>
          </a:p>
          <a:p>
            <a:pPr marR="0" lvl="0" algn="l" defTabSz="914400" rtl="0" eaLnBrk="0" fontAlgn="base" latinLnBrk="0" hangingPunct="0">
              <a:lnSpc>
                <a:spcPct val="100000"/>
              </a:lnSpc>
              <a:spcBef>
                <a:spcPct val="0"/>
              </a:spcBef>
              <a:spcAft>
                <a:spcPct val="0"/>
              </a:spcAft>
              <a:buClrTx/>
              <a:buSzTx/>
              <a:tabLst/>
            </a:pPr>
            <a:r>
              <a:rPr lang="en-US" sz="2000" dirty="0" smtClean="0">
                <a:latin typeface="Arial" charset="0"/>
                <a:cs typeface="Arial" charset="0"/>
              </a:rPr>
              <a:t>       T</a:t>
            </a:r>
            <a:r>
              <a:rPr lang="en-US" sz="2000" dirty="0" smtClean="0"/>
              <a:t>he </a:t>
            </a:r>
            <a:r>
              <a:rPr lang="en-US" sz="2000" dirty="0"/>
              <a:t>world comprises different </a:t>
            </a:r>
            <a:r>
              <a:rPr lang="en-US" sz="2000" dirty="0">
                <a:hlinkClick r:id="rId2"/>
              </a:rPr>
              <a:t>personality types</a:t>
            </a:r>
            <a:r>
              <a:rPr lang="en-US" sz="2000" dirty="0"/>
              <a:t>, belief systems</a:t>
            </a:r>
            <a:r>
              <a:rPr lang="en-US" sz="2000" dirty="0" smtClean="0"/>
              <a:t>,</a:t>
            </a:r>
          </a:p>
          <a:p>
            <a:pPr marR="0" lvl="0" algn="l" defTabSz="914400" rtl="0" eaLnBrk="0" fontAlgn="base" latinLnBrk="0" hangingPunct="0">
              <a:lnSpc>
                <a:spcPct val="100000"/>
              </a:lnSpc>
              <a:spcBef>
                <a:spcPct val="0"/>
              </a:spcBef>
              <a:spcAft>
                <a:spcPct val="0"/>
              </a:spcAft>
              <a:buClrTx/>
              <a:buSzTx/>
              <a:tabLst/>
            </a:pPr>
            <a:r>
              <a:rPr lang="en-US" sz="2000" dirty="0"/>
              <a:t> </a:t>
            </a:r>
            <a:r>
              <a:rPr lang="en-US" sz="2000" dirty="0" smtClean="0"/>
              <a:t>       </a:t>
            </a:r>
            <a:r>
              <a:rPr lang="en-US" sz="2000" dirty="0"/>
              <a:t>priorities and </a:t>
            </a:r>
            <a:r>
              <a:rPr lang="en-US" sz="2000" dirty="0" smtClean="0"/>
              <a:t>outlooks, leading to  tension  ( which is  NOT the </a:t>
            </a:r>
          </a:p>
          <a:p>
            <a:pPr marR="0" lvl="0" algn="l" defTabSz="914400" rtl="0" eaLnBrk="0" fontAlgn="base" latinLnBrk="0" hangingPunct="0">
              <a:lnSpc>
                <a:spcPct val="100000"/>
              </a:lnSpc>
              <a:spcBef>
                <a:spcPct val="0"/>
              </a:spcBef>
              <a:spcAft>
                <a:spcPct val="0"/>
              </a:spcAft>
              <a:buClrTx/>
              <a:buSzTx/>
              <a:tabLst/>
            </a:pPr>
            <a:r>
              <a:rPr lang="en-US" sz="2000" dirty="0"/>
              <a:t> </a:t>
            </a:r>
            <a:r>
              <a:rPr lang="en-US" sz="2000" dirty="0" smtClean="0"/>
              <a:t>        same as conflict) </a:t>
            </a:r>
            <a:endParaRPr kumimoji="0" lang="en-US" sz="2000" b="0" i="0" u="none" strike="noStrike" cap="none" normalizeH="0" baseline="0" dirty="0" smtClean="0">
              <a:ln>
                <a:noFill/>
              </a:ln>
              <a:solidFill>
                <a:schemeClr val="tx1"/>
              </a:solidFill>
              <a:effectLst/>
              <a:latin typeface="Arial" charset="0"/>
              <a:cs typeface="Arial" charset="0"/>
            </a:endParaRPr>
          </a:p>
          <a:p>
            <a:pPr marR="0" lvl="0" algn="l" defTabSz="914400" rtl="0" eaLnBrk="0" fontAlgn="base" latinLnBrk="0" hangingPunct="0">
              <a:lnSpc>
                <a:spcPct val="100000"/>
              </a:lnSpc>
              <a:spcBef>
                <a:spcPct val="0"/>
              </a:spcBef>
              <a:spcAft>
                <a:spcPct val="0"/>
              </a:spcAft>
              <a:buClrTx/>
              <a:buSzTx/>
              <a:tabLst/>
            </a:pPr>
            <a:r>
              <a:rPr lang="en-US" sz="2000" dirty="0" smtClean="0">
                <a:solidFill>
                  <a:srgbClr val="0070C0"/>
                </a:solidFill>
              </a:rPr>
              <a:t>2. Conflict </a:t>
            </a:r>
            <a:r>
              <a:rPr lang="en-US" sz="2000" dirty="0">
                <a:solidFill>
                  <a:srgbClr val="0070C0"/>
                </a:solidFill>
              </a:rPr>
              <a:t>never ends </a:t>
            </a:r>
            <a:r>
              <a:rPr lang="en-US" sz="2000" dirty="0" smtClean="0">
                <a:solidFill>
                  <a:srgbClr val="0070C0"/>
                </a:solidFill>
              </a:rPr>
              <a:t>well.</a:t>
            </a:r>
          </a:p>
          <a:p>
            <a:pPr lvl="0" eaLnBrk="0" fontAlgn="base" hangingPunct="0">
              <a:spcBef>
                <a:spcPct val="0"/>
              </a:spcBef>
              <a:spcAft>
                <a:spcPct val="0"/>
              </a:spcAft>
            </a:pPr>
            <a:r>
              <a:rPr lang="en-US" sz="2000" dirty="0"/>
              <a:t>        Tension often arrives from change and differing viewpoints. </a:t>
            </a:r>
            <a:r>
              <a:rPr lang="en-US" sz="2000" dirty="0" smtClean="0"/>
              <a:t>An absence</a:t>
            </a:r>
          </a:p>
          <a:p>
            <a:pPr lvl="0" eaLnBrk="0" fontAlgn="base" hangingPunct="0">
              <a:spcBef>
                <a:spcPct val="0"/>
              </a:spcBef>
              <a:spcAft>
                <a:spcPct val="0"/>
              </a:spcAft>
            </a:pPr>
            <a:r>
              <a:rPr lang="en-US" sz="2000" dirty="0"/>
              <a:t> </a:t>
            </a:r>
            <a:r>
              <a:rPr lang="en-US" sz="2000" dirty="0" smtClean="0"/>
              <a:t>        </a:t>
            </a:r>
            <a:r>
              <a:rPr lang="en-US" sz="2000" dirty="0"/>
              <a:t>of different views leaves a team static, stale and moribund.  </a:t>
            </a:r>
            <a:r>
              <a:rPr lang="en-US" sz="2000" dirty="0" smtClean="0"/>
              <a:t>Use </a:t>
            </a:r>
            <a:r>
              <a:rPr lang="en-US" sz="2000" dirty="0"/>
              <a:t>this </a:t>
            </a:r>
            <a:endParaRPr lang="en-US" sz="2000" dirty="0" smtClean="0"/>
          </a:p>
          <a:p>
            <a:pPr lvl="0" eaLnBrk="0" fontAlgn="base" hangingPunct="0">
              <a:spcBef>
                <a:spcPct val="0"/>
              </a:spcBef>
              <a:spcAft>
                <a:spcPct val="0"/>
              </a:spcAft>
            </a:pPr>
            <a:r>
              <a:rPr lang="en-US" sz="2000" dirty="0"/>
              <a:t> </a:t>
            </a:r>
            <a:r>
              <a:rPr lang="en-US" sz="2000" dirty="0" smtClean="0"/>
              <a:t>        tension </a:t>
            </a:r>
            <a:r>
              <a:rPr lang="en-US" sz="2000" dirty="0"/>
              <a:t>to explore new ideas, invite </a:t>
            </a:r>
            <a:r>
              <a:rPr lang="en-US" sz="2000" dirty="0" smtClean="0"/>
              <a:t>feedback, and </a:t>
            </a:r>
            <a:r>
              <a:rPr lang="en-US" sz="2000" dirty="0"/>
              <a:t>improve </a:t>
            </a:r>
            <a:r>
              <a:rPr lang="en-US" sz="2000" dirty="0" smtClean="0"/>
              <a:t>how</a:t>
            </a:r>
          </a:p>
          <a:p>
            <a:pPr lvl="0" eaLnBrk="0" fontAlgn="base" hangingPunct="0">
              <a:spcBef>
                <a:spcPct val="0"/>
              </a:spcBef>
              <a:spcAft>
                <a:spcPct val="0"/>
              </a:spcAft>
            </a:pPr>
            <a:r>
              <a:rPr lang="en-US" sz="2000" dirty="0"/>
              <a:t> </a:t>
            </a:r>
            <a:r>
              <a:rPr lang="en-US" sz="2000" dirty="0" smtClean="0"/>
              <a:t>        </a:t>
            </a:r>
            <a:r>
              <a:rPr lang="en-US" sz="2000" dirty="0"/>
              <a:t>your team does things. </a:t>
            </a:r>
            <a:r>
              <a:rPr lang="en-US" sz="2000" dirty="0" smtClean="0"/>
              <a:t>Conflict </a:t>
            </a:r>
            <a:r>
              <a:rPr lang="en-US" sz="2000" dirty="0"/>
              <a:t>can be the door to improvement.</a:t>
            </a:r>
            <a:endParaRPr lang="en-US" sz="2000" dirty="0" smtClean="0"/>
          </a:p>
          <a:p>
            <a:pPr marR="0" lvl="0" algn="l" defTabSz="914400" rtl="0" eaLnBrk="0" fontAlgn="base" latinLnBrk="0" hangingPunct="0">
              <a:lnSpc>
                <a:spcPct val="100000"/>
              </a:lnSpc>
              <a:spcBef>
                <a:spcPct val="0"/>
              </a:spcBef>
              <a:spcAft>
                <a:spcPct val="0"/>
              </a:spcAft>
              <a:buClrTx/>
              <a:buSzTx/>
              <a:tabLst/>
            </a:pPr>
            <a:r>
              <a:rPr lang="en-US" sz="2000" dirty="0" smtClean="0"/>
              <a:t>3. </a:t>
            </a:r>
            <a:r>
              <a:rPr lang="en-US" sz="2000" dirty="0" smtClean="0">
                <a:solidFill>
                  <a:srgbClr val="0070C0"/>
                </a:solidFill>
              </a:rPr>
              <a:t>Personalities </a:t>
            </a:r>
            <a:r>
              <a:rPr lang="en-US" sz="2000" dirty="0">
                <a:solidFill>
                  <a:srgbClr val="0070C0"/>
                </a:solidFill>
              </a:rPr>
              <a:t>will always </a:t>
            </a:r>
            <a:r>
              <a:rPr lang="en-US" sz="2000" dirty="0" smtClean="0">
                <a:solidFill>
                  <a:srgbClr val="0070C0"/>
                </a:solidFill>
              </a:rPr>
              <a:t>clash</a:t>
            </a:r>
          </a:p>
          <a:p>
            <a:pPr lvl="0" eaLnBrk="0" fontAlgn="base" hangingPunct="0">
              <a:spcBef>
                <a:spcPct val="0"/>
              </a:spcBef>
              <a:spcAft>
                <a:spcPct val="0"/>
              </a:spcAft>
            </a:pPr>
            <a:r>
              <a:rPr lang="en-US" sz="2000" dirty="0">
                <a:solidFill>
                  <a:srgbClr val="0070C0"/>
                </a:solidFill>
              </a:rPr>
              <a:t> </a:t>
            </a:r>
            <a:r>
              <a:rPr lang="en-US" sz="2000" dirty="0" smtClean="0">
                <a:solidFill>
                  <a:srgbClr val="0070C0"/>
                </a:solidFill>
              </a:rPr>
              <a:t>    </a:t>
            </a:r>
            <a:r>
              <a:rPr lang="en-US" sz="2000" dirty="0"/>
              <a:t>Not necessarily. </a:t>
            </a:r>
            <a:r>
              <a:rPr lang="en-US" sz="2000" dirty="0" smtClean="0"/>
              <a:t>It </a:t>
            </a:r>
            <a:r>
              <a:rPr lang="en-US" sz="2000" dirty="0"/>
              <a:t>is what we do which festers conflict, not who we </a:t>
            </a:r>
            <a:r>
              <a:rPr lang="en-US" sz="2000" dirty="0" smtClean="0"/>
              <a:t>are.</a:t>
            </a:r>
            <a:endParaRPr lang="en-US" sz="2000" dirty="0">
              <a:solidFill>
                <a:srgbClr val="0070C0"/>
              </a:solidFill>
            </a:endParaRPr>
          </a:p>
          <a:p>
            <a:pPr lvl="0" eaLnBrk="0" fontAlgn="base" hangingPunct="0">
              <a:spcBef>
                <a:spcPct val="0"/>
              </a:spcBef>
              <a:spcAft>
                <a:spcPct val="0"/>
              </a:spcAft>
            </a:pPr>
            <a:r>
              <a:rPr lang="en-US" sz="2000" dirty="0" smtClean="0">
                <a:solidFill>
                  <a:srgbClr val="0070C0"/>
                </a:solidFill>
              </a:rPr>
              <a:t>4. Conflict </a:t>
            </a:r>
            <a:r>
              <a:rPr lang="en-US" sz="2000" dirty="0">
                <a:solidFill>
                  <a:srgbClr val="0070C0"/>
                </a:solidFill>
              </a:rPr>
              <a:t>is an excuse for poor </a:t>
            </a:r>
            <a:r>
              <a:rPr lang="en-US" sz="2000" dirty="0" err="1" smtClean="0">
                <a:solidFill>
                  <a:srgbClr val="0070C0"/>
                </a:solidFill>
              </a:rPr>
              <a:t>behaviour</a:t>
            </a:r>
            <a:endParaRPr lang="en-US" sz="2000" dirty="0" smtClean="0">
              <a:solidFill>
                <a:srgbClr val="0070C0"/>
              </a:solidFill>
            </a:endParaRPr>
          </a:p>
          <a:p>
            <a:pPr lvl="0" eaLnBrk="0" fontAlgn="base" hangingPunct="0">
              <a:spcBef>
                <a:spcPct val="0"/>
              </a:spcBef>
              <a:spcAft>
                <a:spcPct val="0"/>
              </a:spcAft>
            </a:pPr>
            <a:r>
              <a:rPr kumimoji="0" lang="en-US" sz="2000" b="0" i="0" u="none" strike="noStrike" cap="none" normalizeH="0" baseline="0" dirty="0">
                <a:ln>
                  <a:noFill/>
                </a:ln>
                <a:solidFill>
                  <a:srgbClr val="00B0F0"/>
                </a:solidFill>
                <a:effectLst/>
                <a:latin typeface="Arial" charset="0"/>
                <a:cs typeface="Arial" charset="0"/>
              </a:rPr>
              <a:t> </a:t>
            </a:r>
            <a:r>
              <a:rPr kumimoji="0" lang="en-US" sz="2000" b="0" i="0" u="none" strike="noStrike" cap="none" normalizeH="0" baseline="0" dirty="0" smtClean="0">
                <a:ln>
                  <a:noFill/>
                </a:ln>
                <a:solidFill>
                  <a:srgbClr val="00B0F0"/>
                </a:solidFill>
                <a:effectLst/>
                <a:latin typeface="Arial" charset="0"/>
                <a:cs typeface="Arial" charset="0"/>
              </a:rPr>
              <a:t>    </a:t>
            </a:r>
            <a:r>
              <a:rPr lang="en-US" sz="2000" dirty="0"/>
              <a:t>Poor </a:t>
            </a:r>
            <a:r>
              <a:rPr lang="en-US" sz="2000" dirty="0" err="1"/>
              <a:t>behaviour</a:t>
            </a:r>
            <a:r>
              <a:rPr lang="en-US" sz="2000" dirty="0"/>
              <a:t> is neither inevitable, necessary or justified</a:t>
            </a:r>
            <a:endParaRPr kumimoji="0" lang="en-US" sz="2000" b="0" i="0" u="none" strike="noStrike" cap="none" normalizeH="0" baseline="0" dirty="0" smtClean="0">
              <a:ln>
                <a:noFill/>
              </a:ln>
              <a:solidFill>
                <a:srgbClr val="00B0F0"/>
              </a:solidFill>
              <a:effectLst/>
              <a:latin typeface="Arial" charset="0"/>
              <a:cs typeface="Arial" charset="0"/>
            </a:endParaRPr>
          </a:p>
        </p:txBody>
      </p:sp>
      <p:sp>
        <p:nvSpPr>
          <p:cNvPr id="5" name="Rectangle 4"/>
          <p:cNvSpPr/>
          <p:nvPr/>
        </p:nvSpPr>
        <p:spPr>
          <a:xfrm>
            <a:off x="1371600" y="4840069"/>
            <a:ext cx="6705600" cy="646331"/>
          </a:xfrm>
          <a:prstGeom prst="rect">
            <a:avLst/>
          </a:prstGeom>
          <a:ln w="12700">
            <a:solidFill>
              <a:schemeClr val="tx1"/>
            </a:solidFill>
          </a:ln>
        </p:spPr>
        <p:txBody>
          <a:bodyPr wrap="square">
            <a:spAutoFit/>
          </a:bodyPr>
          <a:lstStyle/>
          <a:p>
            <a:r>
              <a:rPr lang="en-US" dirty="0"/>
              <a:t>Managing conflict requires effort, energy and the use of learned skills. </a:t>
            </a:r>
            <a:r>
              <a:rPr lang="en-US" b="1" dirty="0" smtClean="0">
                <a:solidFill>
                  <a:srgbClr val="C00000"/>
                </a:solidFill>
              </a:rPr>
              <a:t>Manage </a:t>
            </a:r>
            <a:r>
              <a:rPr lang="en-US" b="1" dirty="0">
                <a:solidFill>
                  <a:srgbClr val="C00000"/>
                </a:solidFill>
              </a:rPr>
              <a:t>tensions </a:t>
            </a:r>
            <a:r>
              <a:rPr lang="en-US" dirty="0"/>
              <a:t>and to use them to drive growth.</a:t>
            </a:r>
          </a:p>
        </p:txBody>
      </p:sp>
    </p:spTree>
    <p:extLst>
      <p:ext uri="{BB962C8B-B14F-4D97-AF65-F5344CB8AC3E}">
        <p14:creationId xmlns:p14="http://schemas.microsoft.com/office/powerpoint/2010/main" val="4222592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4191000" y="6356350"/>
            <a:ext cx="3352800" cy="365125"/>
          </a:xfrm>
        </p:spPr>
        <p:txBody>
          <a:bodyPr/>
          <a:lstStyle/>
          <a:p>
            <a:r>
              <a:rPr lang="en-US" dirty="0" smtClean="0"/>
              <a:t>IPE MDY ZONE  2020</a:t>
            </a:r>
            <a:endParaRPr lang="en-US" dirty="0"/>
          </a:p>
        </p:txBody>
      </p:sp>
      <p:pic>
        <p:nvPicPr>
          <p:cNvPr id="4" name="Picture 3" descr="C:\Users\USER\AppData\Local\Microsoft\Windows\Temporary Internet Files\Content.IE5\3FZ3XEO7\nature-vs-nurture-deba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8686800" cy="36203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5181600"/>
            <a:ext cx="2971800" cy="369332"/>
          </a:xfrm>
          <a:prstGeom prst="rect">
            <a:avLst/>
          </a:prstGeom>
          <a:noFill/>
        </p:spPr>
        <p:txBody>
          <a:bodyPr wrap="square" rtlCol="0">
            <a:spAutoFit/>
          </a:bodyPr>
          <a:lstStyle/>
          <a:p>
            <a:r>
              <a:rPr lang="en-US" dirty="0" smtClean="0"/>
              <a:t>Primary personality type</a:t>
            </a:r>
            <a:endParaRPr lang="en-US" dirty="0"/>
          </a:p>
        </p:txBody>
      </p:sp>
      <p:sp>
        <p:nvSpPr>
          <p:cNvPr id="6" name="TextBox 5"/>
          <p:cNvSpPr txBox="1"/>
          <p:nvPr/>
        </p:nvSpPr>
        <p:spPr>
          <a:xfrm>
            <a:off x="5638800" y="4812268"/>
            <a:ext cx="2971800" cy="369332"/>
          </a:xfrm>
          <a:prstGeom prst="rect">
            <a:avLst/>
          </a:prstGeom>
          <a:noFill/>
        </p:spPr>
        <p:txBody>
          <a:bodyPr wrap="square" rtlCol="0">
            <a:spAutoFit/>
          </a:bodyPr>
          <a:lstStyle/>
          <a:p>
            <a:r>
              <a:rPr lang="en-US" dirty="0" smtClean="0"/>
              <a:t>Environment  &amp; training </a:t>
            </a:r>
            <a:endParaRPr lang="en-US" dirty="0"/>
          </a:p>
        </p:txBody>
      </p:sp>
      <p:sp>
        <p:nvSpPr>
          <p:cNvPr id="7" name="Rectangle 6"/>
          <p:cNvSpPr/>
          <p:nvPr/>
        </p:nvSpPr>
        <p:spPr>
          <a:xfrm>
            <a:off x="609600" y="457200"/>
            <a:ext cx="7924800" cy="1477328"/>
          </a:xfrm>
          <a:prstGeom prst="rect">
            <a:avLst/>
          </a:prstGeom>
        </p:spPr>
        <p:txBody>
          <a:bodyPr wrap="square">
            <a:spAutoFit/>
          </a:bodyPr>
          <a:lstStyle/>
          <a:p>
            <a:r>
              <a:rPr lang="en-US" b="1" dirty="0"/>
              <a:t>Personality</a:t>
            </a:r>
            <a:r>
              <a:rPr lang="en-US" dirty="0"/>
              <a:t> </a:t>
            </a:r>
            <a:r>
              <a:rPr lang="en-US" dirty="0" smtClean="0"/>
              <a:t>- individual </a:t>
            </a:r>
            <a:r>
              <a:rPr lang="en-US" dirty="0"/>
              <a:t>differences in characteristic patterns of </a:t>
            </a:r>
            <a:r>
              <a:rPr lang="en-US" b="1" dirty="0">
                <a:solidFill>
                  <a:srgbClr val="0070C0"/>
                </a:solidFill>
              </a:rPr>
              <a:t>thinking</a:t>
            </a:r>
            <a:r>
              <a:rPr lang="en-US" dirty="0"/>
              <a:t>, </a:t>
            </a:r>
            <a:r>
              <a:rPr lang="en-US" b="1" dirty="0">
                <a:solidFill>
                  <a:srgbClr val="0070C0"/>
                </a:solidFill>
              </a:rPr>
              <a:t>feeling</a:t>
            </a:r>
            <a:r>
              <a:rPr lang="en-US" dirty="0"/>
              <a:t> and </a:t>
            </a:r>
            <a:r>
              <a:rPr lang="en-US" b="1" dirty="0">
                <a:solidFill>
                  <a:srgbClr val="0070C0"/>
                </a:solidFill>
              </a:rPr>
              <a:t>behaving</a:t>
            </a:r>
            <a:r>
              <a:rPr lang="en-US" dirty="0"/>
              <a:t>. The study of </a:t>
            </a:r>
            <a:r>
              <a:rPr lang="en-US" b="1" dirty="0"/>
              <a:t>personality</a:t>
            </a:r>
            <a:r>
              <a:rPr lang="en-US" dirty="0"/>
              <a:t> focuses on two broad areas: </a:t>
            </a:r>
            <a:r>
              <a:rPr lang="en-US" dirty="0" smtClean="0"/>
              <a:t>understanding </a:t>
            </a:r>
            <a:r>
              <a:rPr lang="en-US" dirty="0"/>
              <a:t>individual differences in particular </a:t>
            </a:r>
            <a:r>
              <a:rPr lang="en-US" b="1" dirty="0"/>
              <a:t>personality</a:t>
            </a:r>
            <a:r>
              <a:rPr lang="en-US" dirty="0"/>
              <a:t> characteristics, such as sociability or </a:t>
            </a:r>
            <a:r>
              <a:rPr lang="en-US" dirty="0" smtClean="0"/>
              <a:t>irritability; and understanding </a:t>
            </a:r>
            <a:r>
              <a:rPr lang="en-US" dirty="0"/>
              <a:t>how the various parts of a person come together as a whole.</a:t>
            </a:r>
          </a:p>
        </p:txBody>
      </p:sp>
    </p:spTree>
    <p:extLst>
      <p:ext uri="{BB962C8B-B14F-4D97-AF65-F5344CB8AC3E}">
        <p14:creationId xmlns:p14="http://schemas.microsoft.com/office/powerpoint/2010/main" val="1929426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276600" y="6264275"/>
            <a:ext cx="3352800" cy="365125"/>
          </a:xfrm>
        </p:spPr>
        <p:txBody>
          <a:bodyPr/>
          <a:lstStyle/>
          <a:p>
            <a:r>
              <a:rPr lang="en-US" dirty="0" smtClean="0"/>
              <a:t>IPE MDY ZONE  2020</a:t>
            </a:r>
            <a:endParaRPr lang="en-US" dirty="0"/>
          </a:p>
        </p:txBody>
      </p:sp>
      <p:sp>
        <p:nvSpPr>
          <p:cNvPr id="5" name="Rectangle 4"/>
          <p:cNvSpPr/>
          <p:nvPr/>
        </p:nvSpPr>
        <p:spPr>
          <a:xfrm>
            <a:off x="381000" y="304800"/>
            <a:ext cx="4734566" cy="646331"/>
          </a:xfrm>
          <a:prstGeom prst="rect">
            <a:avLst/>
          </a:prstGeom>
        </p:spPr>
        <p:txBody>
          <a:bodyPr wrap="none">
            <a:spAutoFit/>
          </a:bodyPr>
          <a:lstStyle/>
          <a:p>
            <a:r>
              <a:rPr lang="en-US" b="1" dirty="0" smtClean="0"/>
              <a:t>Five  </a:t>
            </a:r>
            <a:r>
              <a:rPr lang="en-US" b="1" dirty="0"/>
              <a:t>Types of High-Conflict </a:t>
            </a:r>
            <a:r>
              <a:rPr lang="en-US" b="1" dirty="0" smtClean="0"/>
              <a:t>People ( HCP)</a:t>
            </a:r>
          </a:p>
          <a:p>
            <a:endParaRPr lang="en-US" dirty="0"/>
          </a:p>
        </p:txBody>
      </p:sp>
      <p:sp>
        <p:nvSpPr>
          <p:cNvPr id="6" name="TextBox 5"/>
          <p:cNvSpPr txBox="1"/>
          <p:nvPr/>
        </p:nvSpPr>
        <p:spPr>
          <a:xfrm>
            <a:off x="533400" y="838200"/>
            <a:ext cx="8391721" cy="2215991"/>
          </a:xfrm>
          <a:prstGeom prst="rect">
            <a:avLst/>
          </a:prstGeom>
          <a:noFill/>
          <a:ln w="9525">
            <a:solidFill>
              <a:schemeClr val="tx1"/>
            </a:solidFill>
          </a:ln>
        </p:spPr>
        <p:txBody>
          <a:bodyPr wrap="none" rtlCol="0">
            <a:spAutoFit/>
          </a:bodyPr>
          <a:lstStyle/>
          <a:p>
            <a:r>
              <a:rPr lang="en-US" dirty="0"/>
              <a:t> </a:t>
            </a:r>
            <a:r>
              <a:rPr lang="en-US" sz="2400" dirty="0"/>
              <a:t>  </a:t>
            </a:r>
            <a:r>
              <a:rPr lang="en-US" sz="2400" dirty="0" smtClean="0"/>
              <a:t>They share 4 characteristics:</a:t>
            </a:r>
          </a:p>
          <a:p>
            <a:pPr marL="342900" indent="-342900">
              <a:buFont typeface="+mj-lt"/>
              <a:buAutoNum type="arabicPeriod"/>
            </a:pPr>
            <a:r>
              <a:rPr lang="en-US" sz="2400" dirty="0" smtClean="0"/>
              <a:t>Preoccupation </a:t>
            </a:r>
            <a:r>
              <a:rPr lang="en-US" sz="2400" dirty="0"/>
              <a:t>with blaming others (their </a:t>
            </a:r>
            <a:r>
              <a:rPr lang="en-US" sz="2400" i="1" dirty="0"/>
              <a:t>Targets of </a:t>
            </a:r>
            <a:r>
              <a:rPr lang="en-US" sz="2400" i="1" dirty="0" smtClean="0"/>
              <a:t>Blame</a:t>
            </a:r>
            <a:r>
              <a:rPr lang="en-US" sz="2400" dirty="0" smtClean="0"/>
              <a:t>)</a:t>
            </a:r>
          </a:p>
          <a:p>
            <a:pPr marL="342900" indent="-342900">
              <a:buFont typeface="+mj-lt"/>
              <a:buAutoNum type="arabicPeriod"/>
            </a:pPr>
            <a:r>
              <a:rPr lang="en-US" sz="2400" dirty="0" smtClean="0"/>
              <a:t>Lots </a:t>
            </a:r>
            <a:r>
              <a:rPr lang="en-US" sz="2400" dirty="0"/>
              <a:t>of all-or-nothing thinking (and solutions</a:t>
            </a:r>
            <a:r>
              <a:rPr lang="en-US" sz="2400" dirty="0" smtClean="0"/>
              <a:t>)</a:t>
            </a:r>
          </a:p>
          <a:p>
            <a:pPr marL="342900" indent="-342900">
              <a:buFont typeface="+mj-lt"/>
              <a:buAutoNum type="arabicPeriod"/>
            </a:pPr>
            <a:r>
              <a:rPr lang="en-US" sz="2400" dirty="0"/>
              <a:t> Unmanaged emotions (which often throw them off-track</a:t>
            </a:r>
            <a:r>
              <a:rPr lang="en-US" sz="2400" dirty="0" smtClean="0"/>
              <a:t>)</a:t>
            </a:r>
          </a:p>
          <a:p>
            <a:pPr marL="342900" indent="-342900">
              <a:buFont typeface="+mj-lt"/>
              <a:buAutoNum type="arabicPeriod"/>
            </a:pPr>
            <a:r>
              <a:rPr lang="en-US" sz="2400" dirty="0"/>
              <a:t> Extreme behaviors (that 90% of people would never do)</a:t>
            </a:r>
          </a:p>
          <a:p>
            <a:endParaRPr lang="en-US" dirty="0"/>
          </a:p>
        </p:txBody>
      </p:sp>
      <p:sp>
        <p:nvSpPr>
          <p:cNvPr id="7" name="TextBox 6"/>
          <p:cNvSpPr txBox="1"/>
          <p:nvPr/>
        </p:nvSpPr>
        <p:spPr>
          <a:xfrm>
            <a:off x="457200" y="3164681"/>
            <a:ext cx="8475012" cy="3139321"/>
          </a:xfrm>
          <a:prstGeom prst="rect">
            <a:avLst/>
          </a:prstGeom>
          <a:noFill/>
        </p:spPr>
        <p:txBody>
          <a:bodyPr wrap="none" rtlCol="0">
            <a:spAutoFit/>
          </a:bodyPr>
          <a:lstStyle/>
          <a:p>
            <a:pPr marL="342900" indent="-342900">
              <a:buAutoNum type="arabicPeriod"/>
            </a:pPr>
            <a:r>
              <a:rPr lang="en-US" b="1" dirty="0" smtClean="0"/>
              <a:t>Borderline HCPs </a:t>
            </a:r>
            <a:r>
              <a:rPr lang="en-US" dirty="0" smtClean="0"/>
              <a:t>– mood swings, sudden explosive anger</a:t>
            </a:r>
          </a:p>
          <a:p>
            <a:pPr marL="342900" indent="-342900">
              <a:buAutoNum type="arabicPeriod"/>
            </a:pPr>
            <a:r>
              <a:rPr lang="en-US" b="1" dirty="0"/>
              <a:t>Narcissistic </a:t>
            </a:r>
            <a:r>
              <a:rPr lang="en-US" b="1" dirty="0" smtClean="0"/>
              <a:t>HCPs-</a:t>
            </a:r>
            <a:r>
              <a:rPr lang="en-US" dirty="0" smtClean="0"/>
              <a:t> wants to be seen as superior, wants to be admired, </a:t>
            </a:r>
          </a:p>
          <a:p>
            <a:r>
              <a:rPr lang="en-US" dirty="0" smtClean="0"/>
              <a:t>      puts others down, lacks empathy</a:t>
            </a:r>
          </a:p>
          <a:p>
            <a:r>
              <a:rPr lang="en-US" b="1" dirty="0" smtClean="0"/>
              <a:t>3. Histrionic HCPs- </a:t>
            </a:r>
            <a:r>
              <a:rPr lang="en-US" dirty="0" smtClean="0"/>
              <a:t> </a:t>
            </a:r>
            <a:r>
              <a:rPr lang="en-US" dirty="0"/>
              <a:t>Preoccupation with drawing attention to themselves </a:t>
            </a:r>
            <a:r>
              <a:rPr lang="en-US" dirty="0" smtClean="0"/>
              <a:t>;</a:t>
            </a:r>
          </a:p>
          <a:p>
            <a:r>
              <a:rPr lang="en-US" dirty="0" smtClean="0"/>
              <a:t>      superficial </a:t>
            </a:r>
            <a:r>
              <a:rPr lang="en-US" dirty="0"/>
              <a:t>emotions and </a:t>
            </a:r>
            <a:r>
              <a:rPr lang="en-US" dirty="0" smtClean="0"/>
              <a:t>relationships, dramatic </a:t>
            </a:r>
            <a:r>
              <a:rPr lang="en-US" dirty="0"/>
              <a:t>stories and manner of </a:t>
            </a:r>
            <a:r>
              <a:rPr lang="en-US" dirty="0" smtClean="0"/>
              <a:t>speaking</a:t>
            </a:r>
          </a:p>
          <a:p>
            <a:r>
              <a:rPr lang="en-US" dirty="0" smtClean="0"/>
              <a:t>4.</a:t>
            </a:r>
            <a:r>
              <a:rPr lang="en-US" b="1" dirty="0"/>
              <a:t> Paranoid </a:t>
            </a:r>
            <a:r>
              <a:rPr lang="en-US" b="1" dirty="0" smtClean="0"/>
              <a:t>HCPs- </a:t>
            </a:r>
            <a:r>
              <a:rPr lang="en-US" dirty="0"/>
              <a:t>Mistrust and suspiciousness of the intentions of others</a:t>
            </a:r>
          </a:p>
          <a:p>
            <a:r>
              <a:rPr lang="en-US" dirty="0"/>
              <a:t> </a:t>
            </a:r>
            <a:r>
              <a:rPr lang="en-US" dirty="0" smtClean="0"/>
              <a:t>  </a:t>
            </a:r>
            <a:r>
              <a:rPr lang="en-US" dirty="0"/>
              <a:t>  Fear of conspiracies against them by those close to them (partners, co-workers)</a:t>
            </a:r>
          </a:p>
          <a:p>
            <a:r>
              <a:rPr lang="en-US" dirty="0"/>
              <a:t> </a:t>
            </a:r>
            <a:r>
              <a:rPr lang="en-US" dirty="0" smtClean="0"/>
              <a:t>     A </a:t>
            </a:r>
            <a:r>
              <a:rPr lang="en-US" dirty="0"/>
              <a:t>drive to attack those they fear will attack them (verbally, legally, physically</a:t>
            </a:r>
            <a:r>
              <a:rPr lang="en-US" dirty="0" smtClean="0"/>
              <a:t>)</a:t>
            </a:r>
          </a:p>
          <a:p>
            <a:r>
              <a:rPr lang="en-US" dirty="0" smtClean="0"/>
              <a:t>5.</a:t>
            </a:r>
            <a:r>
              <a:rPr lang="en-US" b="1" dirty="0"/>
              <a:t> Antisocial </a:t>
            </a:r>
            <a:r>
              <a:rPr lang="en-US" b="1" dirty="0" smtClean="0"/>
              <a:t>HCPs- </a:t>
            </a:r>
            <a:r>
              <a:rPr lang="en-US" dirty="0"/>
              <a:t> A drive to dominate </a:t>
            </a:r>
            <a:r>
              <a:rPr lang="en-US" dirty="0" smtClean="0"/>
              <a:t>others; highly-aggressive </a:t>
            </a:r>
            <a:r>
              <a:rPr lang="en-US" dirty="0"/>
              <a:t>energy </a:t>
            </a:r>
            <a:endParaRPr lang="en-US" dirty="0" smtClean="0"/>
          </a:p>
          <a:p>
            <a:r>
              <a:rPr lang="en-US" dirty="0"/>
              <a:t> </a:t>
            </a:r>
            <a:r>
              <a:rPr lang="en-US" dirty="0" smtClean="0"/>
              <a:t>      and risk-taking; constant </a:t>
            </a:r>
            <a:r>
              <a:rPr lang="en-US" dirty="0"/>
              <a:t>deceitfulness (lying and </a:t>
            </a:r>
            <a:r>
              <a:rPr lang="en-US" dirty="0" smtClean="0"/>
              <a:t>conning)</a:t>
            </a:r>
            <a:endParaRPr lang="en-US" dirty="0"/>
          </a:p>
          <a:p>
            <a:endParaRPr lang="en-US" dirty="0"/>
          </a:p>
        </p:txBody>
      </p:sp>
      <p:pic>
        <p:nvPicPr>
          <p:cNvPr id="6155" name="Picture 11" descr="C:\Users\USER\AppData\Local\Microsoft\Windows\Temporary Internet Files\Content.IE5\GU7SOMOH\emo_sad_smiley_wallpaper_by_ixion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365" y="94565"/>
            <a:ext cx="12954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47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838200" y="304800"/>
            <a:ext cx="4490845" cy="523220"/>
          </a:xfrm>
          <a:prstGeom prst="rect">
            <a:avLst/>
          </a:prstGeom>
        </p:spPr>
        <p:txBody>
          <a:bodyPr wrap="none">
            <a:spAutoFit/>
          </a:bodyPr>
          <a:lstStyle/>
          <a:p>
            <a:r>
              <a:rPr lang="en-US" sz="2800" b="1" dirty="0">
                <a:solidFill>
                  <a:srgbClr val="0070C0"/>
                </a:solidFill>
              </a:rPr>
              <a:t>Conflict-resolution </a:t>
            </a:r>
            <a:r>
              <a:rPr lang="en-US" sz="2800" b="1" dirty="0" smtClean="0">
                <a:solidFill>
                  <a:srgbClr val="0070C0"/>
                </a:solidFill>
              </a:rPr>
              <a:t>styles</a:t>
            </a:r>
            <a:endParaRPr lang="en-US" sz="2800"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5065"/>
            <a:ext cx="8001000" cy="5253335"/>
          </a:xfrm>
          <a:prstGeom prst="rect">
            <a:avLst/>
          </a:prstGeom>
        </p:spPr>
      </p:pic>
    </p:spTree>
    <p:extLst>
      <p:ext uri="{BB962C8B-B14F-4D97-AF65-F5344CB8AC3E}">
        <p14:creationId xmlns:p14="http://schemas.microsoft.com/office/powerpoint/2010/main" val="3569948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352800" y="6172200"/>
            <a:ext cx="3352800" cy="365125"/>
          </a:xfrm>
        </p:spPr>
        <p:txBody>
          <a:bodyPr/>
          <a:lstStyle/>
          <a:p>
            <a:r>
              <a:rPr lang="en-US" dirty="0" smtClean="0"/>
              <a:t>IPE MDY ZONE  2020</a:t>
            </a:r>
            <a:endParaRPr lang="en-US" dirty="0"/>
          </a:p>
        </p:txBody>
      </p:sp>
      <p:sp>
        <p:nvSpPr>
          <p:cNvPr id="4" name="Rectangle 3"/>
          <p:cNvSpPr/>
          <p:nvPr/>
        </p:nvSpPr>
        <p:spPr>
          <a:xfrm>
            <a:off x="261550" y="457200"/>
            <a:ext cx="8501449" cy="5632311"/>
          </a:xfrm>
          <a:prstGeom prst="rect">
            <a:avLst/>
          </a:prstGeom>
        </p:spPr>
        <p:txBody>
          <a:bodyPr wrap="square">
            <a:spAutoFit/>
          </a:bodyPr>
          <a:lstStyle/>
          <a:p>
            <a:pPr marL="457200" indent="-457200">
              <a:buAutoNum type="arabicPeriod"/>
            </a:pPr>
            <a:r>
              <a:rPr lang="en-US" sz="2400" dirty="0" smtClean="0">
                <a:solidFill>
                  <a:srgbClr val="C00000"/>
                </a:solidFill>
              </a:rPr>
              <a:t>Competing</a:t>
            </a:r>
            <a:endParaRPr lang="en-US" sz="2400" dirty="0"/>
          </a:p>
          <a:p>
            <a:pPr marL="342900" indent="-342900">
              <a:buFont typeface="Wingdings" pitchFamily="2" charset="2"/>
              <a:buChar char="Ø"/>
            </a:pPr>
            <a:r>
              <a:rPr lang="en-US" sz="2400" dirty="0" smtClean="0"/>
              <a:t> </a:t>
            </a:r>
            <a:r>
              <a:rPr lang="en-US" sz="2400" dirty="0"/>
              <a:t>“My way or the highway” style. </a:t>
            </a:r>
            <a:endParaRPr lang="en-US" sz="2400" dirty="0" smtClean="0"/>
          </a:p>
          <a:p>
            <a:pPr marL="342900" indent="-342900">
              <a:buFont typeface="Wingdings" pitchFamily="2" charset="2"/>
              <a:buChar char="Ø"/>
            </a:pPr>
            <a:r>
              <a:rPr lang="en-US" sz="2400" dirty="0" smtClean="0"/>
              <a:t>This </a:t>
            </a:r>
            <a:r>
              <a:rPr lang="en-US" sz="2400" dirty="0"/>
              <a:t>person takes quick action, makes unpopular decisions, stands up for vital issues and protects </a:t>
            </a:r>
            <a:r>
              <a:rPr lang="en-US" sz="2400" dirty="0" smtClean="0"/>
              <a:t>himself.</a:t>
            </a:r>
          </a:p>
          <a:p>
            <a:pPr marL="342900" indent="-342900">
              <a:buFont typeface="Wingdings" pitchFamily="2" charset="2"/>
              <a:buChar char="Ø"/>
            </a:pPr>
            <a:r>
              <a:rPr lang="en-US" sz="2400" dirty="0" smtClean="0"/>
              <a:t>Takes </a:t>
            </a:r>
            <a:r>
              <a:rPr lang="en-US" sz="2400" dirty="0"/>
              <a:t>on a “win-lose” approach where one person wins and one person </a:t>
            </a:r>
            <a:r>
              <a:rPr lang="en-US" sz="2400" dirty="0" smtClean="0"/>
              <a:t>loses</a:t>
            </a:r>
          </a:p>
          <a:p>
            <a:pPr marL="342900" indent="-342900">
              <a:buFont typeface="Wingdings" pitchFamily="2" charset="2"/>
              <a:buChar char="Ø"/>
            </a:pPr>
            <a:r>
              <a:rPr lang="en-US" sz="2400" dirty="0" smtClean="0"/>
              <a:t>Does </a:t>
            </a:r>
            <a:r>
              <a:rPr lang="en-US" sz="2400" dirty="0"/>
              <a:t>not rely on cooperation with the other </a:t>
            </a:r>
            <a:endParaRPr lang="en-US" sz="2400" dirty="0" smtClean="0"/>
          </a:p>
          <a:p>
            <a:r>
              <a:rPr lang="en-US" sz="2400" dirty="0"/>
              <a:t> </a:t>
            </a:r>
            <a:r>
              <a:rPr lang="en-US" sz="2400" dirty="0" smtClean="0"/>
              <a:t>    party </a:t>
            </a:r>
            <a:r>
              <a:rPr lang="en-US" sz="2400" dirty="0"/>
              <a:t>to reach </a:t>
            </a:r>
            <a:r>
              <a:rPr lang="en-US" sz="2400" dirty="0" smtClean="0"/>
              <a:t>outcome</a:t>
            </a:r>
          </a:p>
          <a:p>
            <a:pPr marL="342900" indent="-342900">
              <a:buFont typeface="Wingdings" pitchFamily="2" charset="2"/>
              <a:buChar char="Ø"/>
            </a:pPr>
            <a:r>
              <a:rPr lang="en-US" sz="2400" dirty="0" smtClean="0"/>
              <a:t>May </a:t>
            </a:r>
            <a:r>
              <a:rPr lang="en-US" sz="2400" dirty="0"/>
              <a:t>be appropriate for emergencies </a:t>
            </a:r>
            <a:endParaRPr lang="en-US" sz="2400" dirty="0" smtClean="0"/>
          </a:p>
          <a:p>
            <a:r>
              <a:rPr lang="en-US" sz="2400" dirty="0"/>
              <a:t> </a:t>
            </a:r>
            <a:r>
              <a:rPr lang="en-US" sz="2400" dirty="0" smtClean="0"/>
              <a:t>    when time is important</a:t>
            </a:r>
          </a:p>
          <a:p>
            <a:pPr marL="342900" indent="-342900">
              <a:buFont typeface="Wingdings" pitchFamily="2" charset="2"/>
              <a:buChar char="Ø"/>
            </a:pPr>
            <a:r>
              <a:rPr lang="en-US" sz="2400" dirty="0" smtClean="0"/>
              <a:t>Use this when </a:t>
            </a:r>
            <a:r>
              <a:rPr lang="en-US" sz="2400" dirty="0"/>
              <a:t>you have to stand up for </a:t>
            </a:r>
            <a:endParaRPr lang="en-US" sz="2400" dirty="0" smtClean="0"/>
          </a:p>
          <a:p>
            <a:r>
              <a:rPr lang="en-US" sz="2400" dirty="0" smtClean="0"/>
              <a:t>     yourself</a:t>
            </a:r>
            <a:r>
              <a:rPr lang="en-US" sz="2400" dirty="0"/>
              <a:t>, </a:t>
            </a:r>
            <a:r>
              <a:rPr lang="en-US" sz="2400" dirty="0" smtClean="0"/>
              <a:t>your </a:t>
            </a:r>
            <a:r>
              <a:rPr lang="en-US" sz="2400" dirty="0"/>
              <a:t>rights, or your </a:t>
            </a:r>
            <a:r>
              <a:rPr lang="en-US" sz="2400" dirty="0" smtClean="0"/>
              <a:t>morals/ when</a:t>
            </a:r>
          </a:p>
          <a:p>
            <a:r>
              <a:rPr lang="en-US" sz="2400" dirty="0"/>
              <a:t> </a:t>
            </a:r>
            <a:r>
              <a:rPr lang="en-US" sz="2400" dirty="0" smtClean="0"/>
              <a:t>     </a:t>
            </a:r>
            <a:r>
              <a:rPr lang="en-US" sz="2400" dirty="0"/>
              <a:t>a less forceful conflict management </a:t>
            </a:r>
            <a:endParaRPr lang="en-US" sz="2400" dirty="0" smtClean="0"/>
          </a:p>
          <a:p>
            <a:r>
              <a:rPr lang="en-US" sz="2400" dirty="0"/>
              <a:t> </a:t>
            </a:r>
            <a:r>
              <a:rPr lang="en-US" sz="2400" dirty="0" smtClean="0"/>
              <a:t>     style </a:t>
            </a:r>
            <a:r>
              <a:rPr lang="en-US" sz="2400" dirty="0"/>
              <a:t>is ineffective.</a:t>
            </a:r>
          </a:p>
          <a:p>
            <a:pPr marL="342900" indent="-342900">
              <a:buFont typeface="Wingdings" pitchFamily="2" charset="2"/>
              <a:buChar char="Ø"/>
            </a:pPr>
            <a:endParaRPr lang="en-US" sz="2400" dirty="0"/>
          </a:p>
        </p:txBody>
      </p:sp>
      <p:pic>
        <p:nvPicPr>
          <p:cNvPr id="9" name="Picture 2" descr="C:\Users\USER\AppData\Local\Microsoft\Windows\Temporary Internet Files\Content.IE5\3FZ3XEO7\tug-of-war-1013740_6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062666"/>
            <a:ext cx="23622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26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609600" y="897553"/>
            <a:ext cx="7315200" cy="4893647"/>
          </a:xfrm>
          <a:prstGeom prst="rect">
            <a:avLst/>
          </a:prstGeom>
        </p:spPr>
        <p:txBody>
          <a:bodyPr wrap="square">
            <a:spAutoFit/>
          </a:bodyPr>
          <a:lstStyle/>
          <a:p>
            <a:r>
              <a:rPr lang="en-US" sz="2400" dirty="0" smtClean="0">
                <a:solidFill>
                  <a:srgbClr val="C00000"/>
                </a:solidFill>
              </a:rPr>
              <a:t>2. Accommodating</a:t>
            </a:r>
            <a:endParaRPr lang="en-US" sz="2400" dirty="0" smtClean="0"/>
          </a:p>
          <a:p>
            <a:pPr marL="342900" indent="-342900">
              <a:buFont typeface="Wingdings" pitchFamily="2" charset="2"/>
              <a:buChar char="Ø"/>
            </a:pPr>
            <a:r>
              <a:rPr lang="en-US" sz="2400" dirty="0" smtClean="0"/>
              <a:t>Your Way / “</a:t>
            </a:r>
            <a:r>
              <a:rPr lang="en-US" sz="2400" dirty="0"/>
              <a:t>It would be my pleasure” </a:t>
            </a:r>
            <a:r>
              <a:rPr lang="en-US" sz="2400" dirty="0" smtClean="0"/>
              <a:t>approach.</a:t>
            </a:r>
          </a:p>
          <a:p>
            <a:pPr marL="342900" indent="-342900">
              <a:buFont typeface="Wingdings" pitchFamily="2" charset="2"/>
              <a:buChar char="Ø"/>
            </a:pPr>
            <a:r>
              <a:rPr lang="en-US" sz="2400" dirty="0" smtClean="0"/>
              <a:t>This </a:t>
            </a:r>
            <a:r>
              <a:rPr lang="en-US" sz="2400" dirty="0"/>
              <a:t>person is reasonable, wants to create goodwill and keep the peace, and tends to retreat if pushed by others. </a:t>
            </a:r>
            <a:endParaRPr lang="en-US" sz="2400" dirty="0" smtClean="0"/>
          </a:p>
          <a:p>
            <a:pPr marL="342900" lvl="0" indent="-342900">
              <a:buFont typeface="Wingdings" pitchFamily="2" charset="2"/>
              <a:buChar char="Ø"/>
            </a:pPr>
            <a:r>
              <a:rPr lang="en-US" sz="2400" dirty="0">
                <a:latin typeface="Arial" charset="0"/>
                <a:cs typeface="Arial" charset="0"/>
              </a:rPr>
              <a:t>This style can often be seen as weak, but this is not the case. A big part of conflict management is realizing when elongating the resolution process will only make things worse</a:t>
            </a:r>
            <a:r>
              <a:rPr lang="en-US" sz="2400" dirty="0" smtClean="0">
                <a:latin typeface="Arial" charset="0"/>
                <a:cs typeface="Arial" charset="0"/>
              </a:rPr>
              <a:t>.</a:t>
            </a:r>
          </a:p>
          <a:p>
            <a:pPr marL="342900" lvl="0" indent="-342900">
              <a:buFont typeface="Wingdings" pitchFamily="2" charset="2"/>
              <a:buChar char="Ø"/>
            </a:pPr>
            <a:r>
              <a:rPr lang="en-US" sz="2400" dirty="0" smtClean="0">
                <a:latin typeface="Arial" charset="0"/>
                <a:cs typeface="Arial" charset="0"/>
              </a:rPr>
              <a:t>Use this when you are wrong/ the </a:t>
            </a:r>
          </a:p>
          <a:p>
            <a:pPr lvl="0"/>
            <a:r>
              <a:rPr lang="en-US" sz="2400" dirty="0">
                <a:latin typeface="Arial" charset="0"/>
                <a:cs typeface="Arial" charset="0"/>
              </a:rPr>
              <a:t> </a:t>
            </a:r>
            <a:r>
              <a:rPr lang="en-US" sz="2400" dirty="0" smtClean="0">
                <a:latin typeface="Arial" charset="0"/>
                <a:cs typeface="Arial" charset="0"/>
              </a:rPr>
              <a:t>    issue is more important to the other</a:t>
            </a:r>
          </a:p>
          <a:p>
            <a:pPr lvl="0"/>
            <a:r>
              <a:rPr lang="en-US" sz="2400" dirty="0">
                <a:latin typeface="Arial" charset="0"/>
                <a:cs typeface="Arial" charset="0"/>
              </a:rPr>
              <a:t> </a:t>
            </a:r>
            <a:r>
              <a:rPr lang="en-US" sz="2400" dirty="0" smtClean="0">
                <a:latin typeface="Arial" charset="0"/>
                <a:cs typeface="Arial" charset="0"/>
              </a:rPr>
              <a:t>    person/ </a:t>
            </a:r>
            <a:r>
              <a:rPr lang="en-US" sz="2400" dirty="0" smtClean="0"/>
              <a:t>when </a:t>
            </a:r>
            <a:r>
              <a:rPr lang="en-US" sz="2400" dirty="0"/>
              <a:t>there is no point in arguing.</a:t>
            </a:r>
            <a:endParaRPr lang="en-US" sz="2400" dirty="0">
              <a:latin typeface="Arial" charset="0"/>
              <a:cs typeface="Arial" charset="0"/>
            </a:endParaRPr>
          </a:p>
          <a:p>
            <a:pPr marL="342900" indent="-342900">
              <a:buFont typeface="Wingdings" pitchFamily="2" charset="2"/>
              <a:buChar char="Ø"/>
            </a:pPr>
            <a:endParaRPr lang="en-US" sz="2400" dirty="0"/>
          </a:p>
        </p:txBody>
      </p:sp>
      <p:pic>
        <p:nvPicPr>
          <p:cNvPr id="7173" name="Picture 5" descr="C:\Users\USER\AppData\Local\Microsoft\Windows\Temporary Internet Files\Content.IE5\3FZ3XEO7\2011-09-30 Respeto (vishsesh.blogspot.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733800"/>
            <a:ext cx="1854200" cy="22432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57200" y="3214172"/>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t>
            </a:r>
          </a:p>
        </p:txBody>
      </p:sp>
      <p:pic>
        <p:nvPicPr>
          <p:cNvPr id="5122" name="Picture 2" descr="C:\Users\USER\AppData\Local\Microsoft\Windows\Temporary Internet Files\Content.IE5\3FZ3XEO7\winner-dice[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578" y="152400"/>
            <a:ext cx="1447800" cy="120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428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762000" y="381000"/>
            <a:ext cx="6248400" cy="4154984"/>
          </a:xfrm>
          <a:prstGeom prst="rect">
            <a:avLst/>
          </a:prstGeom>
        </p:spPr>
        <p:txBody>
          <a:bodyPr wrap="square">
            <a:spAutoFit/>
          </a:bodyPr>
          <a:lstStyle/>
          <a:p>
            <a:r>
              <a:rPr lang="en-US" sz="2400" dirty="0" smtClean="0">
                <a:solidFill>
                  <a:srgbClr val="C00000"/>
                </a:solidFill>
              </a:rPr>
              <a:t>3. Avoiding</a:t>
            </a:r>
            <a:endParaRPr lang="en-US" sz="2400" dirty="0"/>
          </a:p>
          <a:p>
            <a:pPr marL="285750" indent="-285750">
              <a:buFont typeface="Wingdings" pitchFamily="2" charset="2"/>
              <a:buChar char="Ø"/>
            </a:pPr>
            <a:r>
              <a:rPr lang="en-US" sz="2400" dirty="0" smtClean="0"/>
              <a:t>The “No Way” approach</a:t>
            </a:r>
          </a:p>
          <a:p>
            <a:pPr marL="285750" indent="-285750">
              <a:buFont typeface="Wingdings" pitchFamily="2" charset="2"/>
              <a:buChar char="Ø"/>
            </a:pPr>
            <a:r>
              <a:rPr lang="en-US" sz="2400" dirty="0" smtClean="0"/>
              <a:t>“I’ll </a:t>
            </a:r>
            <a:r>
              <a:rPr lang="en-US" sz="2400" dirty="0"/>
              <a:t>think about it tomorrow” strategy. </a:t>
            </a:r>
            <a:r>
              <a:rPr lang="en-US" sz="2400" dirty="0" smtClean="0"/>
              <a:t>But “Tomorrow never comes”. </a:t>
            </a:r>
          </a:p>
          <a:p>
            <a:pPr marL="285750" indent="-285750">
              <a:buFont typeface="Wingdings" pitchFamily="2" charset="2"/>
              <a:buChar char="Ø"/>
            </a:pPr>
            <a:r>
              <a:rPr lang="en-US" sz="2400" dirty="0" smtClean="0"/>
              <a:t>This </a:t>
            </a:r>
            <a:r>
              <a:rPr lang="en-US" sz="2400" dirty="0"/>
              <a:t>type wants to avoid tension, and so is adept at sidestepping issues or buying time before making </a:t>
            </a:r>
            <a:r>
              <a:rPr lang="en-US" sz="2400" dirty="0" smtClean="0"/>
              <a:t>decisions</a:t>
            </a:r>
          </a:p>
          <a:p>
            <a:pPr marL="285750" indent="-285750">
              <a:buFont typeface="Wingdings" pitchFamily="2" charset="2"/>
              <a:buChar char="Ø"/>
            </a:pPr>
            <a:r>
              <a:rPr lang="en-US" sz="2400" dirty="0" smtClean="0"/>
              <a:t>Use this when </a:t>
            </a:r>
            <a:r>
              <a:rPr lang="en-US" sz="2400" dirty="0"/>
              <a:t>the conflict is </a:t>
            </a:r>
            <a:r>
              <a:rPr lang="en-US" sz="2400" dirty="0" smtClean="0"/>
              <a:t>meaningless/ you </a:t>
            </a:r>
            <a:r>
              <a:rPr lang="en-US" sz="2400" dirty="0"/>
              <a:t>don’t have the time to manage the </a:t>
            </a:r>
            <a:r>
              <a:rPr lang="en-US" sz="2400" dirty="0" smtClean="0"/>
              <a:t>conflict/</a:t>
            </a:r>
            <a:r>
              <a:rPr lang="en-US" sz="2400" dirty="0"/>
              <a:t>you aren’t sure how you feel about the issue </a:t>
            </a:r>
            <a:r>
              <a:rPr lang="en-US" sz="2400" dirty="0" smtClean="0"/>
              <a:t>yet. </a:t>
            </a:r>
            <a:endParaRPr lang="en-US" sz="2400" dirty="0"/>
          </a:p>
        </p:txBody>
      </p:sp>
      <p:sp>
        <p:nvSpPr>
          <p:cNvPr id="6" name="Rectangle 1"/>
          <p:cNvSpPr>
            <a:spLocks noChangeArrowheads="1"/>
          </p:cNvSpPr>
          <p:nvPr/>
        </p:nvSpPr>
        <p:spPr bwMode="auto">
          <a:xfrm>
            <a:off x="457200" y="358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4107" name="Picture 11" descr="C:\Users\USER\AppData\Local\Microsoft\Windows\Temporary Internet Files\Content.IE5\GU7SOMOH\not-tal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85800"/>
            <a:ext cx="2133600" cy="1795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0600" y="4724400"/>
            <a:ext cx="7391400" cy="1015663"/>
          </a:xfrm>
          <a:prstGeom prst="rect">
            <a:avLst/>
          </a:prstGeom>
          <a:solidFill>
            <a:srgbClr val="FFFF00"/>
          </a:solidFill>
          <a:ln w="12700">
            <a:solidFill>
              <a:schemeClr val="tx1"/>
            </a:solidFill>
          </a:ln>
        </p:spPr>
        <p:txBody>
          <a:bodyPr wrap="square">
            <a:spAutoFit/>
          </a:bodyPr>
          <a:lstStyle/>
          <a:p>
            <a:r>
              <a:rPr lang="en-US" sz="2000" dirty="0" smtClean="0"/>
              <a:t>May be a wise response for the moment  ….[ Don’t </a:t>
            </a:r>
            <a:r>
              <a:rPr lang="en-US" sz="2000" dirty="0"/>
              <a:t>promise when you are happy, don’t reply when you are angry, and don’t decide when you are </a:t>
            </a:r>
            <a:r>
              <a:rPr lang="en-US" sz="2000" dirty="0" smtClean="0"/>
              <a:t>sad]..but follow it up at an appropriate time </a:t>
            </a:r>
            <a:r>
              <a:rPr lang="en-US" dirty="0" smtClean="0"/>
              <a:t>.</a:t>
            </a:r>
            <a:endParaRPr lang="en-US" dirty="0"/>
          </a:p>
        </p:txBody>
      </p:sp>
    </p:spTree>
    <p:extLst>
      <p:ext uri="{BB962C8B-B14F-4D97-AF65-F5344CB8AC3E}">
        <p14:creationId xmlns:p14="http://schemas.microsoft.com/office/powerpoint/2010/main" val="2924482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381000" y="762000"/>
            <a:ext cx="7848600" cy="3785652"/>
          </a:xfrm>
          <a:prstGeom prst="rect">
            <a:avLst/>
          </a:prstGeom>
        </p:spPr>
        <p:txBody>
          <a:bodyPr wrap="square">
            <a:spAutoFit/>
          </a:bodyPr>
          <a:lstStyle/>
          <a:p>
            <a:r>
              <a:rPr lang="en-US" dirty="0" smtClean="0">
                <a:solidFill>
                  <a:srgbClr val="C00000"/>
                </a:solidFill>
              </a:rPr>
              <a:t>3. </a:t>
            </a:r>
            <a:r>
              <a:rPr lang="en-US" sz="2400" dirty="0" smtClean="0">
                <a:solidFill>
                  <a:srgbClr val="C00000"/>
                </a:solidFill>
              </a:rPr>
              <a:t>Collaborating</a:t>
            </a:r>
            <a:endParaRPr lang="en-US" sz="2400" dirty="0" smtClean="0"/>
          </a:p>
          <a:p>
            <a:pPr marL="285750" indent="-285750">
              <a:buFont typeface="Wingdings" pitchFamily="2" charset="2"/>
              <a:buChar char="Ø"/>
            </a:pPr>
            <a:r>
              <a:rPr lang="en-US" sz="2400" dirty="0" smtClean="0"/>
              <a:t> </a:t>
            </a:r>
            <a:r>
              <a:rPr lang="en-US" sz="2400" dirty="0"/>
              <a:t>“Two heads are better than one” methodology. </a:t>
            </a:r>
            <a:endParaRPr lang="en-US" sz="2400" dirty="0" smtClean="0"/>
          </a:p>
          <a:p>
            <a:pPr marL="285750" indent="-285750">
              <a:buFont typeface="Wingdings" pitchFamily="2" charset="2"/>
              <a:buChar char="Ø"/>
            </a:pPr>
            <a:r>
              <a:rPr lang="en-US" sz="2400" dirty="0" smtClean="0"/>
              <a:t>This </a:t>
            </a:r>
            <a:r>
              <a:rPr lang="en-US" sz="2400" dirty="0"/>
              <a:t>type is skilled at relationship-building, merging different perspectives and winning commitment from others</a:t>
            </a:r>
            <a:r>
              <a:rPr lang="en-US" sz="2400" dirty="0" smtClean="0"/>
              <a:t>.</a:t>
            </a:r>
          </a:p>
          <a:p>
            <a:pPr marL="285750" indent="-285750">
              <a:buFont typeface="Wingdings" pitchFamily="2" charset="2"/>
              <a:buChar char="Ø"/>
            </a:pPr>
            <a:r>
              <a:rPr lang="en-US" sz="2400" dirty="0" smtClean="0"/>
              <a:t>Win-Win solution </a:t>
            </a:r>
          </a:p>
          <a:p>
            <a:pPr marL="285750" indent="-285750">
              <a:buFont typeface="Wingdings" pitchFamily="2" charset="2"/>
              <a:buChar char="Ø"/>
            </a:pPr>
            <a:r>
              <a:rPr lang="en-US" sz="2400" dirty="0" smtClean="0"/>
              <a:t>Use this when </a:t>
            </a:r>
            <a:r>
              <a:rPr lang="en-US" sz="2400" dirty="0"/>
              <a:t>the relationship is </a:t>
            </a:r>
            <a:r>
              <a:rPr lang="en-US" sz="2400" dirty="0" smtClean="0"/>
              <a:t>important/ </a:t>
            </a:r>
            <a:r>
              <a:rPr lang="en-US" sz="2400" dirty="0"/>
              <a:t>the final solution will have a significant </a:t>
            </a:r>
            <a:r>
              <a:rPr lang="en-US" sz="2400" dirty="0" smtClean="0"/>
              <a:t>impact/ </a:t>
            </a:r>
            <a:r>
              <a:rPr lang="en-US" sz="2400" dirty="0"/>
              <a:t>interests, </a:t>
            </a:r>
            <a:r>
              <a:rPr lang="en-US" sz="2400" dirty="0" smtClean="0"/>
              <a:t>needs</a:t>
            </a:r>
            <a:r>
              <a:rPr lang="en-US" sz="2400" dirty="0"/>
              <a:t>, and beliefs of all involved people need to be considered.</a:t>
            </a:r>
          </a:p>
          <a:p>
            <a:pPr marL="285750" indent="-285750">
              <a:buFont typeface="Wingdings" pitchFamily="2" charset="2"/>
              <a:buChar char="Ø"/>
            </a:pPr>
            <a:endParaRPr lang="en-US" sz="2400" dirty="0"/>
          </a:p>
        </p:txBody>
      </p:sp>
      <p:sp>
        <p:nvSpPr>
          <p:cNvPr id="6" name="Rectangle 1"/>
          <p:cNvSpPr>
            <a:spLocks noChangeArrowheads="1"/>
          </p:cNvSpPr>
          <p:nvPr/>
        </p:nvSpPr>
        <p:spPr bwMode="auto">
          <a:xfrm>
            <a:off x="457200" y="3443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3075" name="Picture 3" descr="C:\Users\USER\AppData\Local\Microsoft\Windows\Temporary Internet Files\Content.IE5\GU7SOMOH\Win-W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76800"/>
            <a:ext cx="3357562" cy="1357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AppData\Local\Microsoft\Windows\Temporary Internet Files\Content.IE5\B3NA8MV1\collabora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4800"/>
            <a:ext cx="1758696" cy="155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86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505200" y="6248400"/>
            <a:ext cx="3352800" cy="365125"/>
          </a:xfrm>
        </p:spPr>
        <p:txBody>
          <a:bodyPr/>
          <a:lstStyle/>
          <a:p>
            <a:r>
              <a:rPr lang="en-US" dirty="0" smtClean="0"/>
              <a:t>IPE MDY ZONE  2020</a:t>
            </a:r>
            <a:endParaRPr lang="en-US" dirty="0"/>
          </a:p>
        </p:txBody>
      </p:sp>
      <p:sp>
        <p:nvSpPr>
          <p:cNvPr id="4" name="Rectangle 3"/>
          <p:cNvSpPr/>
          <p:nvPr/>
        </p:nvSpPr>
        <p:spPr>
          <a:xfrm>
            <a:off x="685800" y="685800"/>
            <a:ext cx="7315200" cy="3416320"/>
          </a:xfrm>
          <a:prstGeom prst="rect">
            <a:avLst/>
          </a:prstGeom>
        </p:spPr>
        <p:txBody>
          <a:bodyPr wrap="square">
            <a:spAutoFit/>
          </a:bodyPr>
          <a:lstStyle/>
          <a:p>
            <a:r>
              <a:rPr lang="en-US" sz="2400" dirty="0" smtClean="0">
                <a:solidFill>
                  <a:srgbClr val="C00000"/>
                </a:solidFill>
              </a:rPr>
              <a:t>5. Compromising</a:t>
            </a:r>
            <a:endParaRPr lang="en-US" sz="2400" dirty="0" smtClean="0"/>
          </a:p>
          <a:p>
            <a:pPr marL="342900" indent="-342900">
              <a:buFont typeface="Wingdings" pitchFamily="2" charset="2"/>
              <a:buChar char="Ø"/>
            </a:pPr>
            <a:r>
              <a:rPr lang="en-US" sz="2400" dirty="0" smtClean="0"/>
              <a:t> </a:t>
            </a:r>
            <a:r>
              <a:rPr lang="en-US" sz="2400" dirty="0"/>
              <a:t>“Let’s make a deal” approach</a:t>
            </a:r>
            <a:r>
              <a:rPr lang="en-US" sz="2400" dirty="0" smtClean="0"/>
              <a:t>.</a:t>
            </a:r>
          </a:p>
          <a:p>
            <a:pPr marL="342900" indent="-342900">
              <a:buFont typeface="Wingdings" pitchFamily="2" charset="2"/>
              <a:buChar char="Ø"/>
            </a:pPr>
            <a:r>
              <a:rPr lang="en-US" sz="2400" dirty="0" smtClean="0"/>
              <a:t>“You win some, you lose some”  approach.</a:t>
            </a:r>
          </a:p>
          <a:p>
            <a:pPr marL="342900" indent="-342900">
              <a:buFont typeface="Wingdings" pitchFamily="2" charset="2"/>
              <a:buChar char="Ø"/>
            </a:pPr>
            <a:r>
              <a:rPr lang="en-US" sz="2400" dirty="0" smtClean="0"/>
              <a:t> </a:t>
            </a:r>
            <a:r>
              <a:rPr lang="en-US" sz="2400" dirty="0"/>
              <a:t>This type is good at finding temporary solutions to a conflict, especially when dealing with time constraints, even if the solution is not ideal. </a:t>
            </a:r>
            <a:endParaRPr lang="en-US" sz="2400" dirty="0" smtClean="0"/>
          </a:p>
          <a:p>
            <a:pPr marL="342900" indent="-342900">
              <a:buFont typeface="Wingdings" pitchFamily="2" charset="2"/>
              <a:buChar char="Ø"/>
            </a:pPr>
            <a:r>
              <a:rPr lang="en-US" sz="2400" dirty="0" smtClean="0"/>
              <a:t>Use </a:t>
            </a:r>
            <a:r>
              <a:rPr lang="en-US" sz="2400" dirty="0"/>
              <a:t>it </a:t>
            </a:r>
            <a:r>
              <a:rPr lang="en-US" sz="2400" dirty="0" smtClean="0"/>
              <a:t>when </a:t>
            </a:r>
            <a:r>
              <a:rPr lang="en-US" sz="2400" dirty="0"/>
              <a:t>reaching a solution is more important than the solution itself/ you need a temporary solution/you are at a standstill.</a:t>
            </a:r>
          </a:p>
        </p:txBody>
      </p:sp>
      <p:pic>
        <p:nvPicPr>
          <p:cNvPr id="1027" name="Picture 3" descr="C:\Users\USER\AppData\Local\Microsoft\Windows\Temporary Internet Files\Content.IE5\UUTRK3AI\it__s_a_deal_logo_by_shkar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343400"/>
            <a:ext cx="2590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AppData\Local\Microsoft\Windows\Temporary Internet Files\Content.IE5\B3NA8MV1\l_c55d0dc0-2121-11e2-97a0-89ee640000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2692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97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4038600" y="6356350"/>
            <a:ext cx="3352800" cy="365125"/>
          </a:xfrm>
        </p:spPr>
        <p:txBody>
          <a:bodyPr/>
          <a:lstStyle/>
          <a:p>
            <a:r>
              <a:rPr lang="en-US" dirty="0" smtClean="0"/>
              <a:t>IPE MDY ZONE  2020</a:t>
            </a:r>
            <a:endParaRPr lang="en-US" dirty="0"/>
          </a:p>
        </p:txBody>
      </p:sp>
      <p:pic>
        <p:nvPicPr>
          <p:cNvPr id="2050" name="Picture 2" descr="C:\Users\USER\AppData\Local\Microsoft\Windows\Temporary Internet Files\Content.IE5\3FZ3XEO7\Lucy ad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2971800" cy="2805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USER\AppData\Local\Microsoft\Windows\Temporary Internet Files\Content.IE5\3FZ3XEO7\2564392691_edd1b980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
            <a:ext cx="5715000" cy="5935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914400"/>
            <a:ext cx="2209800" cy="1815882"/>
          </a:xfrm>
          <a:prstGeom prst="rect">
            <a:avLst/>
          </a:prstGeom>
          <a:noFill/>
        </p:spPr>
        <p:txBody>
          <a:bodyPr wrap="square" rtlCol="0">
            <a:spAutoFit/>
          </a:bodyPr>
          <a:lstStyle/>
          <a:p>
            <a:r>
              <a:rPr lang="en-US" sz="2800" dirty="0" smtClean="0"/>
              <a:t>When “Personality” becomes a disorder……</a:t>
            </a:r>
            <a:endParaRPr lang="en-US" sz="2800" dirty="0"/>
          </a:p>
        </p:txBody>
      </p:sp>
    </p:spTree>
    <p:extLst>
      <p:ext uri="{BB962C8B-B14F-4D97-AF65-F5344CB8AC3E}">
        <p14:creationId xmlns:p14="http://schemas.microsoft.com/office/powerpoint/2010/main" val="25413209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810000" y="6248400"/>
            <a:ext cx="3352800" cy="365125"/>
          </a:xfrm>
        </p:spPr>
        <p:txBody>
          <a:bodyPr/>
          <a:lstStyle/>
          <a:p>
            <a:r>
              <a:rPr lang="en-US" dirty="0" smtClean="0"/>
              <a:t>IPE MDY ZONE  2020</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47800"/>
            <a:ext cx="6095999" cy="4038600"/>
          </a:xfrm>
          <a:prstGeom prst="rect">
            <a:avLst/>
          </a:prstGeom>
        </p:spPr>
      </p:pic>
      <p:pic>
        <p:nvPicPr>
          <p:cNvPr id="2050" name="Picture 2" descr="C:\Users\USER\AppData\Local\Microsoft\Windows\Temporary Internet Files\Content.IE5\1IZNOK3O\thank-yo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381000"/>
            <a:ext cx="24511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82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200400" y="6324600"/>
            <a:ext cx="3352800" cy="365125"/>
          </a:xfrm>
        </p:spPr>
        <p:txBody>
          <a:bodyPr/>
          <a:lstStyle/>
          <a:p>
            <a:r>
              <a:rPr lang="en-US" dirty="0" smtClean="0"/>
              <a:t>IPE MDY ZONE  2020</a:t>
            </a:r>
            <a:endParaRPr lang="en-US" dirty="0"/>
          </a:p>
        </p:txBody>
      </p:sp>
      <p:sp>
        <p:nvSpPr>
          <p:cNvPr id="4" name="Rectangle 3"/>
          <p:cNvSpPr/>
          <p:nvPr/>
        </p:nvSpPr>
        <p:spPr>
          <a:xfrm>
            <a:off x="228600" y="762000"/>
            <a:ext cx="8077200" cy="4154984"/>
          </a:xfrm>
          <a:prstGeom prst="rect">
            <a:avLst/>
          </a:prstGeom>
        </p:spPr>
        <p:txBody>
          <a:bodyPr wrap="square">
            <a:spAutoFit/>
          </a:bodyPr>
          <a:lstStyle/>
          <a:p>
            <a:r>
              <a:rPr lang="en-US" sz="2400" dirty="0" smtClean="0">
                <a:solidFill>
                  <a:srgbClr val="0070C0"/>
                </a:solidFill>
              </a:rPr>
              <a:t>Dominance </a:t>
            </a:r>
            <a:r>
              <a:rPr lang="en-US" sz="2400" dirty="0" smtClean="0">
                <a:solidFill>
                  <a:srgbClr val="0070C0"/>
                </a:solidFill>
              </a:rPr>
              <a:t>Type A) </a:t>
            </a:r>
            <a:r>
              <a:rPr lang="en-US" sz="2400" dirty="0" smtClean="0"/>
              <a:t>: </a:t>
            </a:r>
            <a:r>
              <a:rPr lang="en-US" sz="2400" dirty="0"/>
              <a:t>Likes challenges, freedom, immediate results and rewards, bluntness, brevity, and capable leaders</a:t>
            </a:r>
            <a:r>
              <a:rPr lang="en-US" sz="2400" dirty="0" smtClean="0"/>
              <a:t>.</a:t>
            </a:r>
          </a:p>
          <a:p>
            <a:endParaRPr lang="en-US" sz="2400" dirty="0"/>
          </a:p>
          <a:p>
            <a:r>
              <a:rPr lang="en-US" sz="2400" dirty="0" smtClean="0">
                <a:solidFill>
                  <a:srgbClr val="0070C0"/>
                </a:solidFill>
              </a:rPr>
              <a:t>Inducement(Type B) </a:t>
            </a:r>
            <a:r>
              <a:rPr lang="en-US" sz="2400" dirty="0" smtClean="0"/>
              <a:t>: </a:t>
            </a:r>
            <a:r>
              <a:rPr lang="en-US" sz="2400" dirty="0"/>
              <a:t>Enjoys recognition and meeting people, as well as things that are new, different or unusual. </a:t>
            </a:r>
            <a:endParaRPr lang="en-US" sz="2400" dirty="0" smtClean="0"/>
          </a:p>
          <a:p>
            <a:endParaRPr lang="en-US" sz="2400" dirty="0" smtClean="0">
              <a:solidFill>
                <a:srgbClr val="0070C0"/>
              </a:solidFill>
            </a:endParaRPr>
          </a:p>
          <a:p>
            <a:r>
              <a:rPr lang="en-US" sz="2400" dirty="0" smtClean="0">
                <a:solidFill>
                  <a:srgbClr val="0070C0"/>
                </a:solidFill>
              </a:rPr>
              <a:t>Compliance (Type C) </a:t>
            </a:r>
            <a:r>
              <a:rPr lang="en-US" sz="2400" dirty="0" smtClean="0"/>
              <a:t>: </a:t>
            </a:r>
            <a:r>
              <a:rPr lang="en-US" sz="2400" dirty="0"/>
              <a:t>Avoids risks, likes thorough research and quality work, and embraces cooperation</a:t>
            </a:r>
            <a:r>
              <a:rPr lang="en-US" sz="2400" dirty="0" smtClean="0"/>
              <a:t>.</a:t>
            </a:r>
          </a:p>
          <a:p>
            <a:endParaRPr lang="en-US" sz="2400" dirty="0"/>
          </a:p>
          <a:p>
            <a:r>
              <a:rPr lang="en-US" sz="2400" dirty="0" smtClean="0">
                <a:solidFill>
                  <a:srgbClr val="0070C0"/>
                </a:solidFill>
              </a:rPr>
              <a:t>Steadiness (Type D) </a:t>
            </a:r>
            <a:r>
              <a:rPr lang="en-US" sz="2400" dirty="0" smtClean="0"/>
              <a:t>: </a:t>
            </a:r>
            <a:r>
              <a:rPr lang="en-US" sz="2400" dirty="0"/>
              <a:t>Likes stability, predictability, titles, the feeling of belonging and repeated affirmation. </a:t>
            </a:r>
          </a:p>
        </p:txBody>
      </p:sp>
      <p:pic>
        <p:nvPicPr>
          <p:cNvPr id="9" name="Picture 5" descr="C:\Users\USER\AppData\Local\Microsoft\Windows\Temporary Internet Files\Content.IE5\3FZ3XEO7\personality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22555"/>
            <a:ext cx="1638300" cy="15734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228600"/>
            <a:ext cx="3916329" cy="461665"/>
          </a:xfrm>
          <a:prstGeom prst="rect">
            <a:avLst/>
          </a:prstGeom>
        </p:spPr>
        <p:txBody>
          <a:bodyPr wrap="none">
            <a:spAutoFit/>
          </a:bodyPr>
          <a:lstStyle/>
          <a:p>
            <a:r>
              <a:rPr lang="en-US" sz="2400" b="1" dirty="0" smtClean="0">
                <a:solidFill>
                  <a:srgbClr val="0070C0"/>
                </a:solidFill>
              </a:rPr>
              <a:t>Primary </a:t>
            </a:r>
            <a:r>
              <a:rPr lang="en-US" sz="2400" b="1" dirty="0">
                <a:solidFill>
                  <a:srgbClr val="0070C0"/>
                </a:solidFill>
              </a:rPr>
              <a:t>personality </a:t>
            </a:r>
            <a:r>
              <a:rPr lang="en-US" sz="2400" b="1" dirty="0" smtClean="0">
                <a:solidFill>
                  <a:srgbClr val="0070C0"/>
                </a:solidFill>
              </a:rPr>
              <a:t>types</a:t>
            </a:r>
            <a:endParaRPr lang="en-US" sz="2400" b="1" dirty="0">
              <a:solidFill>
                <a:srgbClr val="0070C0"/>
              </a:solidFill>
            </a:endParaRPr>
          </a:p>
        </p:txBody>
      </p:sp>
      <p:sp>
        <p:nvSpPr>
          <p:cNvPr id="6" name="Rectangle 5"/>
          <p:cNvSpPr/>
          <p:nvPr/>
        </p:nvSpPr>
        <p:spPr>
          <a:xfrm>
            <a:off x="1600200" y="5039380"/>
            <a:ext cx="4058483"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solidFill>
                  <a:srgbClr val="C00000"/>
                </a:solidFill>
                <a:effectLst>
                  <a:reflection blurRad="12700" stA="50000" endPos="50000" dist="5000" dir="5400000" sy="-100000" rotWithShape="0"/>
                </a:effectLst>
              </a:rPr>
              <a:t>WHAT TYPE ARE YOU?</a:t>
            </a:r>
            <a:endParaRPr lang="en-US" sz="2800" b="1" cap="all" spc="0" dirty="0">
              <a:ln w="0"/>
              <a:solidFill>
                <a:srgbClr val="C00000"/>
              </a:solidFill>
              <a:effectLst>
                <a:reflection blurRad="12700" stA="50000" endPos="50000" dist="5000" dir="5400000" sy="-100000" rotWithShape="0"/>
              </a:effectLst>
            </a:endParaRPr>
          </a:p>
        </p:txBody>
      </p:sp>
      <p:sp>
        <p:nvSpPr>
          <p:cNvPr id="7" name="Rectangle 6"/>
          <p:cNvSpPr/>
          <p:nvPr/>
        </p:nvSpPr>
        <p:spPr>
          <a:xfrm>
            <a:off x="304800" y="5726668"/>
            <a:ext cx="6553200" cy="369332"/>
          </a:xfrm>
          <a:prstGeom prst="rect">
            <a:avLst/>
          </a:prstGeom>
        </p:spPr>
        <p:txBody>
          <a:bodyPr wrap="square">
            <a:spAutoFit/>
          </a:bodyPr>
          <a:lstStyle/>
          <a:p>
            <a:r>
              <a:rPr lang="en-US" dirty="0"/>
              <a:t>https://www.personalityperfect.com/test/free-personality-test/</a:t>
            </a:r>
          </a:p>
        </p:txBody>
      </p:sp>
    </p:spTree>
    <p:extLst>
      <p:ext uri="{BB962C8B-B14F-4D97-AF65-F5344CB8AC3E}">
        <p14:creationId xmlns:p14="http://schemas.microsoft.com/office/powerpoint/2010/main" val="801371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a:xfrm>
            <a:off x="3657600" y="6356350"/>
            <a:ext cx="3352800" cy="365125"/>
          </a:xfrm>
        </p:spPr>
        <p:txBody>
          <a:bodyPr/>
          <a:lstStyle/>
          <a:p>
            <a:r>
              <a:rPr lang="en-US" dirty="0" smtClean="0"/>
              <a:t>IPE MDY ZONE  2020</a:t>
            </a:r>
            <a:endParaRPr lang="en-US" dirty="0"/>
          </a:p>
        </p:txBody>
      </p:sp>
      <p:sp>
        <p:nvSpPr>
          <p:cNvPr id="4" name="AutoShape 2" descr="Understanding the 4 Personality Types: A, B, C, and D | Hire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Understanding the 4 Personality Types: A, B, C, and D | Hire Succ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
            <a:ext cx="8610600" cy="4267200"/>
          </a:xfrm>
          <a:prstGeom prst="rect">
            <a:avLst/>
          </a:prstGeom>
        </p:spPr>
      </p:pic>
      <p:sp>
        <p:nvSpPr>
          <p:cNvPr id="7" name="TextBox 6"/>
          <p:cNvSpPr txBox="1"/>
          <p:nvPr/>
        </p:nvSpPr>
        <p:spPr>
          <a:xfrm>
            <a:off x="384175" y="5562600"/>
            <a:ext cx="8759825" cy="923330"/>
          </a:xfrm>
          <a:prstGeom prst="rect">
            <a:avLst/>
          </a:prstGeom>
          <a:noFill/>
        </p:spPr>
        <p:txBody>
          <a:bodyPr wrap="square" rtlCol="0">
            <a:spAutoFit/>
          </a:bodyPr>
          <a:lstStyle/>
          <a:p>
            <a:r>
              <a:rPr lang="en-US" dirty="0" smtClean="0"/>
              <a:t>Now expanded to 16 ( combination of traits, but belonging to these 4 main </a:t>
            </a:r>
            <a:r>
              <a:rPr lang="en-US" dirty="0"/>
              <a:t>categories) </a:t>
            </a:r>
            <a:r>
              <a:rPr lang="en-US" dirty="0" smtClean="0"/>
              <a:t>(approach to romantic </a:t>
            </a:r>
            <a:r>
              <a:rPr lang="en-US" dirty="0"/>
              <a:t>relationships, career choices, </a:t>
            </a:r>
            <a:r>
              <a:rPr lang="en-US" dirty="0" smtClean="0"/>
              <a:t>friendships</a:t>
            </a:r>
            <a:r>
              <a:rPr lang="en-US" dirty="0"/>
              <a:t> </a:t>
            </a:r>
            <a:r>
              <a:rPr lang="en-US" dirty="0" smtClean="0"/>
              <a:t>denoted by </a:t>
            </a:r>
            <a:r>
              <a:rPr lang="en-US" dirty="0" smtClean="0"/>
              <a:t>4 pairs of letters ) </a:t>
            </a:r>
            <a:r>
              <a:rPr lang="en-US" dirty="0" smtClean="0"/>
              <a:t>... </a:t>
            </a:r>
            <a:endParaRPr lang="en-US" dirty="0"/>
          </a:p>
        </p:txBody>
      </p:sp>
      <p:sp>
        <p:nvSpPr>
          <p:cNvPr id="8" name="Rectangle 7"/>
          <p:cNvSpPr/>
          <p:nvPr/>
        </p:nvSpPr>
        <p:spPr>
          <a:xfrm>
            <a:off x="533400" y="4572000"/>
            <a:ext cx="8001000" cy="923330"/>
          </a:xfrm>
          <a:prstGeom prst="rect">
            <a:avLst/>
          </a:prstGeom>
          <a:ln w="19050">
            <a:solidFill>
              <a:schemeClr val="tx1"/>
            </a:solidFill>
          </a:ln>
        </p:spPr>
        <p:txBody>
          <a:bodyPr wrap="square">
            <a:spAutoFit/>
          </a:bodyPr>
          <a:lstStyle/>
          <a:p>
            <a:r>
              <a:rPr lang="en-US" dirty="0"/>
              <a:t>Type A and type B personality theory was created </a:t>
            </a:r>
            <a:r>
              <a:rPr lang="en-US" dirty="0" smtClean="0"/>
              <a:t>in the 1950s by </a:t>
            </a:r>
            <a:r>
              <a:rPr lang="en-US" dirty="0"/>
              <a:t>a pair of </a:t>
            </a:r>
            <a:r>
              <a:rPr lang="en-US" dirty="0" smtClean="0"/>
              <a:t>cardiologists </a:t>
            </a:r>
            <a:r>
              <a:rPr lang="en-US" dirty="0"/>
              <a:t>Meyer Friedman and RH </a:t>
            </a:r>
            <a:r>
              <a:rPr lang="en-US" dirty="0" err="1"/>
              <a:t>Rosenman</a:t>
            </a:r>
            <a:r>
              <a:rPr lang="en-US" dirty="0"/>
              <a:t> </a:t>
            </a:r>
            <a:r>
              <a:rPr lang="en-US" dirty="0" smtClean="0"/>
              <a:t>who were </a:t>
            </a:r>
            <a:r>
              <a:rPr lang="en-US" dirty="0"/>
              <a:t>researching the possible causes of coronary </a:t>
            </a:r>
            <a:r>
              <a:rPr lang="en-US" dirty="0" smtClean="0"/>
              <a:t>disease (Type </a:t>
            </a:r>
            <a:r>
              <a:rPr lang="en-US" dirty="0" smtClean="0"/>
              <a:t>A is prone) </a:t>
            </a:r>
            <a:r>
              <a:rPr lang="en-US" dirty="0" smtClean="0"/>
              <a:t>. </a:t>
            </a:r>
            <a:endParaRPr lang="en-US" dirty="0"/>
          </a:p>
        </p:txBody>
      </p:sp>
    </p:spTree>
    <p:extLst>
      <p:ext uri="{BB962C8B-B14F-4D97-AF65-F5344CB8AC3E}">
        <p14:creationId xmlns:p14="http://schemas.microsoft.com/office/powerpoint/2010/main" val="2473075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8458200" cy="5791200"/>
          </a:xfrm>
          <a:prstGeom prst="rect">
            <a:avLst/>
          </a:prstGeom>
        </p:spPr>
      </p:pic>
      <p:sp>
        <p:nvSpPr>
          <p:cNvPr id="5" name="TextBox 4"/>
          <p:cNvSpPr txBox="1"/>
          <p:nvPr/>
        </p:nvSpPr>
        <p:spPr>
          <a:xfrm>
            <a:off x="2095223" y="6019800"/>
            <a:ext cx="4381777" cy="400110"/>
          </a:xfrm>
          <a:prstGeom prst="rect">
            <a:avLst/>
          </a:prstGeom>
          <a:noFill/>
        </p:spPr>
        <p:txBody>
          <a:bodyPr wrap="none" rtlCol="0">
            <a:spAutoFit/>
          </a:bodyPr>
          <a:lstStyle/>
          <a:p>
            <a:r>
              <a:rPr lang="en-US" sz="2000" dirty="0" smtClean="0"/>
              <a:t>WHICH 4 LETTERS DESCRIBE YOU?</a:t>
            </a:r>
            <a:endParaRPr lang="en-US" sz="2000" dirty="0"/>
          </a:p>
        </p:txBody>
      </p:sp>
    </p:spTree>
    <p:extLst>
      <p:ext uri="{BB962C8B-B14F-4D97-AF65-F5344CB8AC3E}">
        <p14:creationId xmlns:p14="http://schemas.microsoft.com/office/powerpoint/2010/main" val="3484199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
            <a:ext cx="8229600" cy="6248400"/>
          </a:xfrm>
          <a:prstGeom prst="rect">
            <a:avLst/>
          </a:prstGeom>
        </p:spPr>
      </p:pic>
    </p:spTree>
    <p:extLst>
      <p:ext uri="{BB962C8B-B14F-4D97-AF65-F5344CB8AC3E}">
        <p14:creationId xmlns:p14="http://schemas.microsoft.com/office/powerpoint/2010/main" val="10385596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pic>
        <p:nvPicPr>
          <p:cNvPr id="4" name="Picture 2" descr="C:\Users\USER\AppData\Local\Microsoft\Windows\Temporary Internet Files\Content.IE5\GU7SOMOH\37192750331_2f719f2704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763000" cy="608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67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3810000" cy="518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81000"/>
            <a:ext cx="4267200" cy="5586411"/>
          </a:xfrm>
          <a:prstGeom prst="rect">
            <a:avLst/>
          </a:prstGeom>
        </p:spPr>
      </p:pic>
      <p:sp>
        <p:nvSpPr>
          <p:cNvPr id="6" name="TextBox 5"/>
          <p:cNvSpPr txBox="1"/>
          <p:nvPr/>
        </p:nvSpPr>
        <p:spPr>
          <a:xfrm>
            <a:off x="2362200" y="990600"/>
            <a:ext cx="1524000" cy="523220"/>
          </a:xfrm>
          <a:prstGeom prst="rect">
            <a:avLst/>
          </a:prstGeom>
          <a:noFill/>
        </p:spPr>
        <p:txBody>
          <a:bodyPr wrap="square" rtlCol="0">
            <a:spAutoFit/>
          </a:bodyPr>
          <a:lstStyle/>
          <a:p>
            <a:r>
              <a:rPr lang="en-US" sz="2800" dirty="0" smtClean="0">
                <a:solidFill>
                  <a:srgbClr val="C00000"/>
                </a:solidFill>
              </a:rPr>
              <a:t>Type A</a:t>
            </a:r>
            <a:endParaRPr lang="en-US" sz="2800" dirty="0">
              <a:solidFill>
                <a:srgbClr val="C00000"/>
              </a:solidFill>
            </a:endParaRPr>
          </a:p>
        </p:txBody>
      </p:sp>
      <p:pic>
        <p:nvPicPr>
          <p:cNvPr id="10243" name="Picture 3" descr="C:\Users\USER\AppData\Local\Microsoft\Windows\Temporary Internet Files\Content.IE5\B3NA8MV1\Personality-Types-summarized-personality-test-25440777-992-72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 y="208869"/>
            <a:ext cx="9144000" cy="66367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5600" y="228600"/>
            <a:ext cx="2246191" cy="1508105"/>
          </a:xfrm>
          <a:prstGeom prst="rect">
            <a:avLst/>
          </a:prstGeom>
          <a:solidFill>
            <a:schemeClr val="accent3">
              <a:lumMod val="40000"/>
              <a:lumOff val="60000"/>
            </a:schemeClr>
          </a:solidFill>
        </p:spPr>
        <p:txBody>
          <a:bodyPr wrap="square" rtlCol="0">
            <a:spAutoFit/>
          </a:bodyPr>
          <a:lstStyle/>
          <a:p>
            <a:pPr algn="ctr"/>
            <a:r>
              <a:rPr lang="en-US" sz="2400" dirty="0" smtClean="0"/>
              <a:t>INTJ </a:t>
            </a:r>
          </a:p>
          <a:p>
            <a:pPr algn="ctr"/>
            <a:r>
              <a:rPr lang="en-US" sz="2400" dirty="0" smtClean="0"/>
              <a:t>Everything has </a:t>
            </a:r>
          </a:p>
          <a:p>
            <a:pPr algn="ctr"/>
            <a:r>
              <a:rPr lang="en-US" sz="2400" dirty="0"/>
              <a:t> </a:t>
            </a:r>
            <a:r>
              <a:rPr lang="en-US" sz="2400" dirty="0" smtClean="0"/>
              <a:t>room for </a:t>
            </a:r>
          </a:p>
          <a:p>
            <a:pPr algn="ctr"/>
            <a:r>
              <a:rPr lang="en-US" sz="2000" dirty="0" smtClean="0"/>
              <a:t>IMPROVEMEN</a:t>
            </a:r>
            <a:r>
              <a:rPr lang="en-US" sz="2000" dirty="0"/>
              <a:t>T</a:t>
            </a:r>
            <a:endParaRPr lang="en-US" sz="2400" dirty="0"/>
          </a:p>
        </p:txBody>
      </p:sp>
      <p:sp>
        <p:nvSpPr>
          <p:cNvPr id="8" name="TextBox 7"/>
          <p:cNvSpPr txBox="1"/>
          <p:nvPr/>
        </p:nvSpPr>
        <p:spPr>
          <a:xfrm>
            <a:off x="76200" y="4953000"/>
            <a:ext cx="2133600" cy="1569660"/>
          </a:xfrm>
          <a:prstGeom prst="rect">
            <a:avLst/>
          </a:prstGeom>
          <a:solidFill>
            <a:schemeClr val="accent3">
              <a:lumMod val="20000"/>
              <a:lumOff val="80000"/>
            </a:schemeClr>
          </a:solidFill>
        </p:spPr>
        <p:txBody>
          <a:bodyPr wrap="square" rtlCol="0">
            <a:spAutoFit/>
          </a:bodyPr>
          <a:lstStyle/>
          <a:p>
            <a:pPr algn="ctr"/>
            <a:r>
              <a:rPr lang="en-US" sz="3200" dirty="0" smtClean="0"/>
              <a:t>ESTJ</a:t>
            </a:r>
          </a:p>
          <a:p>
            <a:pPr algn="ctr"/>
            <a:r>
              <a:rPr lang="en-US" sz="2000" dirty="0" smtClean="0"/>
              <a:t>Life’s</a:t>
            </a:r>
          </a:p>
          <a:p>
            <a:pPr algn="ctr"/>
            <a:r>
              <a:rPr lang="en-US" sz="2000" dirty="0" smtClean="0"/>
              <a:t>Administrators</a:t>
            </a:r>
          </a:p>
          <a:p>
            <a:pPr algn="ctr"/>
            <a:endParaRPr lang="en-US" sz="2400" dirty="0" smtClean="0"/>
          </a:p>
        </p:txBody>
      </p:sp>
      <p:sp>
        <p:nvSpPr>
          <p:cNvPr id="9" name="TextBox 8"/>
          <p:cNvSpPr txBox="1"/>
          <p:nvPr/>
        </p:nvSpPr>
        <p:spPr>
          <a:xfrm>
            <a:off x="4495800" y="3352800"/>
            <a:ext cx="2209800" cy="1569660"/>
          </a:xfrm>
          <a:prstGeom prst="rect">
            <a:avLst/>
          </a:prstGeom>
          <a:solidFill>
            <a:srgbClr val="FFC000"/>
          </a:solidFill>
        </p:spPr>
        <p:txBody>
          <a:bodyPr wrap="square" rtlCol="0">
            <a:spAutoFit/>
          </a:bodyPr>
          <a:lstStyle/>
          <a:p>
            <a:r>
              <a:rPr lang="en-US" sz="2400" dirty="0" smtClean="0"/>
              <a:t>ENFP</a:t>
            </a:r>
          </a:p>
          <a:p>
            <a:r>
              <a:rPr lang="en-US" sz="2400" dirty="0" smtClean="0"/>
              <a:t>Giving Life an extra </a:t>
            </a:r>
          </a:p>
          <a:p>
            <a:r>
              <a:rPr lang="en-US" sz="2400" dirty="0" err="1" smtClean="0"/>
              <a:t>sqeeze</a:t>
            </a:r>
            <a:endParaRPr lang="en-US" sz="2400" dirty="0"/>
          </a:p>
        </p:txBody>
      </p:sp>
    </p:spTree>
    <p:extLst>
      <p:ext uri="{BB962C8B-B14F-4D97-AF65-F5344CB8AC3E}">
        <p14:creationId xmlns:p14="http://schemas.microsoft.com/office/powerpoint/2010/main" val="3278019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September 2020</a:t>
            </a:r>
            <a:endParaRPr lang="en-US" dirty="0"/>
          </a:p>
        </p:txBody>
      </p:sp>
      <p:sp>
        <p:nvSpPr>
          <p:cNvPr id="3" name="Footer Placeholder 2"/>
          <p:cNvSpPr>
            <a:spLocks noGrp="1"/>
          </p:cNvSpPr>
          <p:nvPr>
            <p:ph type="ftr" sz="quarter" idx="11"/>
          </p:nvPr>
        </p:nvSpPr>
        <p:spPr/>
        <p:txBody>
          <a:bodyPr/>
          <a:lstStyle/>
          <a:p>
            <a:r>
              <a:rPr lang="en-US" smtClean="0"/>
              <a:t>IPE MDY ZONE  2020</a:t>
            </a:r>
            <a:endParaRPr lang="en-US" dirty="0"/>
          </a:p>
        </p:txBody>
      </p:sp>
      <p:sp>
        <p:nvSpPr>
          <p:cNvPr id="4" name="Rectangle 3"/>
          <p:cNvSpPr/>
          <p:nvPr/>
        </p:nvSpPr>
        <p:spPr>
          <a:xfrm>
            <a:off x="457200" y="457200"/>
            <a:ext cx="7947454" cy="1538883"/>
          </a:xfrm>
          <a:prstGeom prst="rect">
            <a:avLst/>
          </a:prstGeom>
        </p:spPr>
        <p:txBody>
          <a:bodyPr wrap="square">
            <a:spAutoFit/>
          </a:bodyPr>
          <a:lstStyle/>
          <a:p>
            <a:r>
              <a:rPr lang="en-US" sz="2000" dirty="0" smtClean="0">
                <a:solidFill>
                  <a:srgbClr val="0070C0"/>
                </a:solidFill>
              </a:rPr>
              <a:t> </a:t>
            </a:r>
            <a:r>
              <a:rPr lang="en-US" sz="2000" dirty="0">
                <a:solidFill>
                  <a:srgbClr val="0070C0"/>
                </a:solidFill>
              </a:rPr>
              <a:t>Type A </a:t>
            </a:r>
            <a:r>
              <a:rPr lang="en-US" sz="2000" dirty="0" smtClean="0">
                <a:solidFill>
                  <a:srgbClr val="0070C0"/>
                </a:solidFill>
              </a:rPr>
              <a:t>personality</a:t>
            </a:r>
          </a:p>
          <a:p>
            <a:pPr marL="342900" indent="-342900">
              <a:buFont typeface="Wingdings" pitchFamily="2" charset="2"/>
              <a:buChar char="Ø"/>
            </a:pPr>
            <a:r>
              <a:rPr lang="en-US" sz="2000" dirty="0" smtClean="0">
                <a:solidFill>
                  <a:srgbClr val="0070C0"/>
                </a:solidFill>
              </a:rPr>
              <a:t> </a:t>
            </a:r>
            <a:r>
              <a:rPr lang="en-US" dirty="0"/>
              <a:t>likes to be in charge and be in control of their environment and their lives. </a:t>
            </a:r>
          </a:p>
          <a:p>
            <a:pPr marL="342900" indent="-342900">
              <a:buFont typeface="Wingdings" pitchFamily="2" charset="2"/>
              <a:buChar char="Ø"/>
            </a:pPr>
            <a:r>
              <a:rPr lang="en-US" dirty="0" smtClean="0"/>
              <a:t>normally </a:t>
            </a:r>
            <a:r>
              <a:rPr lang="en-US" dirty="0"/>
              <a:t>not very detail-oriented, choosing to delegate details to others. </a:t>
            </a:r>
          </a:p>
          <a:p>
            <a:pPr marL="342900" indent="-342900">
              <a:buFont typeface="Wingdings" pitchFamily="2" charset="2"/>
              <a:buChar char="Ø"/>
            </a:pPr>
            <a:r>
              <a:rPr lang="en-US" dirty="0" smtClean="0"/>
              <a:t> </a:t>
            </a:r>
            <a:r>
              <a:rPr lang="en-US" dirty="0"/>
              <a:t>usually very goal-oriented and practical in their solutions. And arriving at their solutions and goals will entail a no-nonsense, bottom-line approach.</a:t>
            </a:r>
          </a:p>
        </p:txBody>
      </p:sp>
      <p:sp>
        <p:nvSpPr>
          <p:cNvPr id="5" name="Rectangle 4"/>
          <p:cNvSpPr/>
          <p:nvPr/>
        </p:nvSpPr>
        <p:spPr>
          <a:xfrm>
            <a:off x="381000" y="2209800"/>
            <a:ext cx="4648200" cy="4247317"/>
          </a:xfrm>
          <a:prstGeom prst="rect">
            <a:avLst/>
          </a:prstGeom>
          <a:solidFill>
            <a:schemeClr val="bg2"/>
          </a:solidFill>
          <a:ln w="12700">
            <a:solidFill>
              <a:schemeClr val="tx1"/>
            </a:solidFill>
          </a:ln>
        </p:spPr>
        <p:txBody>
          <a:bodyPr wrap="square">
            <a:spAutoFit/>
          </a:bodyPr>
          <a:lstStyle/>
          <a:p>
            <a:r>
              <a:rPr lang="en-US" b="1" dirty="0" smtClean="0"/>
              <a:t>Type </a:t>
            </a:r>
            <a:r>
              <a:rPr lang="en-US" b="1" dirty="0"/>
              <a:t>A personality </a:t>
            </a:r>
            <a:r>
              <a:rPr lang="en-US" b="1" dirty="0" smtClean="0"/>
              <a:t>strengths</a:t>
            </a:r>
            <a:endParaRPr lang="en-US" b="1" dirty="0"/>
          </a:p>
          <a:p>
            <a:r>
              <a:rPr lang="en-US" dirty="0"/>
              <a:t>Embraces change</a:t>
            </a:r>
          </a:p>
          <a:p>
            <a:r>
              <a:rPr lang="en-US" dirty="0" smtClean="0"/>
              <a:t>Takes charge </a:t>
            </a:r>
            <a:endParaRPr lang="en-US" dirty="0"/>
          </a:p>
          <a:p>
            <a:r>
              <a:rPr lang="en-US" dirty="0"/>
              <a:t>Fast-paced </a:t>
            </a:r>
          </a:p>
          <a:p>
            <a:r>
              <a:rPr lang="en-US" dirty="0"/>
              <a:t>Entrepreneurial </a:t>
            </a:r>
          </a:p>
          <a:p>
            <a:r>
              <a:rPr lang="en-US" dirty="0"/>
              <a:t>Direct management style </a:t>
            </a:r>
          </a:p>
          <a:p>
            <a:r>
              <a:rPr lang="en-US" dirty="0"/>
              <a:t>Ambitious </a:t>
            </a:r>
          </a:p>
          <a:p>
            <a:r>
              <a:rPr lang="en-US" dirty="0"/>
              <a:t>Works well independently </a:t>
            </a:r>
          </a:p>
          <a:p>
            <a:r>
              <a:rPr lang="en-US" dirty="0"/>
              <a:t>Passionate</a:t>
            </a:r>
          </a:p>
          <a:p>
            <a:r>
              <a:rPr lang="en-US" dirty="0"/>
              <a:t>Demands maximum freedom </a:t>
            </a:r>
          </a:p>
          <a:p>
            <a:r>
              <a:rPr lang="en-US" dirty="0"/>
              <a:t>Dominant </a:t>
            </a:r>
          </a:p>
          <a:p>
            <a:r>
              <a:rPr lang="en-US" dirty="0"/>
              <a:t>Good administrative skills </a:t>
            </a:r>
          </a:p>
          <a:p>
            <a:r>
              <a:rPr lang="en-US" dirty="0"/>
              <a:t>Highly competitive </a:t>
            </a:r>
          </a:p>
          <a:p>
            <a:r>
              <a:rPr lang="en-US" dirty="0"/>
              <a:t>Good delegation skills </a:t>
            </a:r>
          </a:p>
          <a:p>
            <a:r>
              <a:rPr lang="en-US" dirty="0"/>
              <a:t>Multitasking</a:t>
            </a:r>
          </a:p>
        </p:txBody>
      </p:sp>
      <p:sp>
        <p:nvSpPr>
          <p:cNvPr id="6" name="Rectangle 5"/>
          <p:cNvSpPr/>
          <p:nvPr/>
        </p:nvSpPr>
        <p:spPr>
          <a:xfrm>
            <a:off x="3810000" y="2209800"/>
            <a:ext cx="2895600" cy="3139321"/>
          </a:xfrm>
          <a:prstGeom prst="rect">
            <a:avLst/>
          </a:prstGeom>
          <a:solidFill>
            <a:schemeClr val="accent2">
              <a:lumMod val="20000"/>
              <a:lumOff val="80000"/>
            </a:schemeClr>
          </a:solidFill>
          <a:ln w="19050">
            <a:solidFill>
              <a:schemeClr val="tx1"/>
            </a:solidFill>
          </a:ln>
        </p:spPr>
        <p:txBody>
          <a:bodyPr wrap="square">
            <a:spAutoFit/>
          </a:bodyPr>
          <a:lstStyle/>
          <a:p>
            <a:r>
              <a:rPr lang="en-US" b="1" dirty="0" smtClean="0"/>
              <a:t>Type A weaknesses</a:t>
            </a:r>
            <a:endParaRPr lang="en-US" b="1" dirty="0"/>
          </a:p>
          <a:p>
            <a:r>
              <a:rPr lang="en-US" dirty="0"/>
              <a:t>Stubborn</a:t>
            </a:r>
          </a:p>
          <a:p>
            <a:r>
              <a:rPr lang="en-US" dirty="0"/>
              <a:t>Workaholic</a:t>
            </a:r>
          </a:p>
          <a:p>
            <a:r>
              <a:rPr lang="en-US" dirty="0"/>
              <a:t>Impatient</a:t>
            </a:r>
          </a:p>
          <a:p>
            <a:r>
              <a:rPr lang="en-US" dirty="0"/>
              <a:t>Abrupt</a:t>
            </a:r>
          </a:p>
          <a:p>
            <a:r>
              <a:rPr lang="en-US" dirty="0"/>
              <a:t>Tough</a:t>
            </a:r>
          </a:p>
          <a:p>
            <a:r>
              <a:rPr lang="en-US" dirty="0"/>
              <a:t>Easily angered</a:t>
            </a:r>
          </a:p>
          <a:p>
            <a:r>
              <a:rPr lang="en-US" dirty="0"/>
              <a:t>Insensitive</a:t>
            </a:r>
          </a:p>
          <a:p>
            <a:r>
              <a:rPr lang="en-US" dirty="0"/>
              <a:t>Ill-tempered (short fuse)</a:t>
            </a:r>
          </a:p>
          <a:p>
            <a:r>
              <a:rPr lang="en-US" dirty="0"/>
              <a:t>Intolerant</a:t>
            </a:r>
          </a:p>
          <a:p>
            <a:r>
              <a:rPr lang="en-US" dirty="0" smtClean="0"/>
              <a:t>Domineering</a:t>
            </a:r>
            <a:endParaRPr lang="en-US" dirty="0"/>
          </a:p>
        </p:txBody>
      </p:sp>
      <p:pic>
        <p:nvPicPr>
          <p:cNvPr id="1038" name="Picture 14" descr="C:\Users\USER\AppData\Local\Microsoft\Windows\Temporary Internet Files\Content.IE5\UUTRK3AI\angry-fa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53734"/>
            <a:ext cx="2181224" cy="239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4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3002</TotalTime>
  <Words>1826</Words>
  <Application>Microsoft Office PowerPoint</Application>
  <PresentationFormat>On-screen Show (4:3)</PresentationFormat>
  <Paragraphs>299</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hlayeeyee</dc:creator>
  <cp:lastModifiedBy>USER</cp:lastModifiedBy>
  <cp:revision>232</cp:revision>
  <dcterms:created xsi:type="dcterms:W3CDTF">2011-02-07T06:36:48Z</dcterms:created>
  <dcterms:modified xsi:type="dcterms:W3CDTF">2020-09-01T08:38:18Z</dcterms:modified>
</cp:coreProperties>
</file>